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4"/>
  </p:notesMasterIdLst>
  <p:sldIdLst>
    <p:sldId id="256" r:id="rId2"/>
    <p:sldId id="257" r:id="rId3"/>
    <p:sldId id="262" r:id="rId4"/>
    <p:sldId id="277" r:id="rId5"/>
    <p:sldId id="272" r:id="rId6"/>
    <p:sldId id="265" r:id="rId7"/>
    <p:sldId id="278" r:id="rId8"/>
    <p:sldId id="273" r:id="rId9"/>
    <p:sldId id="268" r:id="rId10"/>
    <p:sldId id="269" r:id="rId11"/>
    <p:sldId id="270" r:id="rId12"/>
    <p:sldId id="271" r:id="rId13"/>
    <p:sldId id="276" r:id="rId14"/>
    <p:sldId id="279" r:id="rId15"/>
    <p:sldId id="258" r:id="rId16"/>
    <p:sldId id="259" r:id="rId17"/>
    <p:sldId id="380" r:id="rId18"/>
    <p:sldId id="381" r:id="rId19"/>
    <p:sldId id="382" r:id="rId20"/>
    <p:sldId id="383" r:id="rId21"/>
    <p:sldId id="406"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283" r:id="rId44"/>
    <p:sldId id="284" r:id="rId45"/>
    <p:sldId id="412" r:id="rId46"/>
    <p:sldId id="413" r:id="rId47"/>
    <p:sldId id="305" r:id="rId48"/>
    <p:sldId id="306" r:id="rId49"/>
    <p:sldId id="307" r:id="rId50"/>
    <p:sldId id="396" r:id="rId51"/>
    <p:sldId id="397"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98" r:id="rId68"/>
    <p:sldId id="414" r:id="rId69"/>
    <p:sldId id="415" r:id="rId70"/>
    <p:sldId id="416" r:id="rId71"/>
    <p:sldId id="327" r:id="rId72"/>
    <p:sldId id="328" r:id="rId73"/>
    <p:sldId id="329" r:id="rId74"/>
    <p:sldId id="417" r:id="rId75"/>
    <p:sldId id="330" r:id="rId76"/>
    <p:sldId id="331" r:id="rId77"/>
    <p:sldId id="332" r:id="rId78"/>
    <p:sldId id="333" r:id="rId79"/>
    <p:sldId id="334" r:id="rId80"/>
    <p:sldId id="335" r:id="rId81"/>
    <p:sldId id="336" r:id="rId82"/>
    <p:sldId id="339" r:id="rId83"/>
    <p:sldId id="399" r:id="rId84"/>
    <p:sldId id="400" r:id="rId85"/>
    <p:sldId id="401" r:id="rId86"/>
    <p:sldId id="345" r:id="rId87"/>
    <p:sldId id="346" r:id="rId88"/>
    <p:sldId id="362" r:id="rId89"/>
    <p:sldId id="364" r:id="rId90"/>
    <p:sldId id="418" r:id="rId91"/>
    <p:sldId id="419" r:id="rId92"/>
    <p:sldId id="420"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77" d="100"/>
          <a:sy n="77" d="100"/>
        </p:scale>
        <p:origin x="161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12</a:t>
            </a:fld>
            <a:endParaRPr lang="en-US"/>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myconn</a:t>
            </a:r>
            <a:r>
              <a:rPr lang="en-US" dirty="0"/>
              <a:t> &lt;- RODBC::</a:t>
            </a:r>
            <a:r>
              <a:rPr lang="en-US" dirty="0" err="1"/>
              <a:t>odbcConnect</a:t>
            </a:r>
            <a:r>
              <a:rPr lang="en-US" dirty="0"/>
              <a:t>("</a:t>
            </a:r>
            <a:r>
              <a:rPr lang="en-US" dirty="0" err="1"/>
              <a:t>ia_dw</a:t>
            </a:r>
            <a:r>
              <a:rPr lang="en-US" dirty="0"/>
              <a:t>", </a:t>
            </a:r>
            <a:r>
              <a:rPr lang="en-US" dirty="0" err="1"/>
              <a:t>uid</a:t>
            </a:r>
            <a:r>
              <a:rPr lang="en-US" dirty="0"/>
              <a:t>="</a:t>
            </a:r>
            <a:r>
              <a:rPr lang="en-US" dirty="0" err="1"/>
              <a:t>userid</a:t>
            </a:r>
            <a:r>
              <a:rPr lang="en-US" dirty="0"/>
              <a:t>", </a:t>
            </a:r>
            <a:r>
              <a:rPr lang="en-US" dirty="0" err="1"/>
              <a:t>pwd</a:t>
            </a:r>
            <a:r>
              <a:rPr lang="en-US" dirty="0"/>
              <a:t>="password") # make sure to set your ODBC connection, connects to USI-SQL3-2k8</a:t>
            </a:r>
          </a:p>
          <a:p>
            <a:r>
              <a:rPr lang="en-US" dirty="0" err="1"/>
              <a:t>results_raw</a:t>
            </a:r>
            <a:r>
              <a:rPr lang="en-US" dirty="0"/>
              <a:t> &lt;- RODBC::</a:t>
            </a:r>
            <a:r>
              <a:rPr lang="en-US" dirty="0" err="1"/>
              <a:t>sqlQuery</a:t>
            </a:r>
            <a:r>
              <a:rPr lang="en-US" dirty="0"/>
              <a:t>(</a:t>
            </a:r>
            <a:r>
              <a:rPr lang="en-US" dirty="0" err="1"/>
              <a:t>myconn</a:t>
            </a:r>
            <a:r>
              <a:rPr lang="en-US" dirty="0"/>
              <a:t>,"SELECT * FROM </a:t>
            </a:r>
            <a:r>
              <a:rPr lang="en-US" dirty="0" err="1"/>
              <a:t>pr_sat_results_standards</a:t>
            </a:r>
            <a:r>
              <a:rPr lang="en-US" dirty="0"/>
              <a:t>", as.is=T)</a:t>
            </a:r>
          </a:p>
          <a:p>
            <a:r>
              <a:rPr lang="en-US" dirty="0"/>
              <a:t>close(</a:t>
            </a:r>
            <a:r>
              <a:rPr lang="en-US" dirty="0" err="1"/>
              <a:t>myconn</a:t>
            </a:r>
            <a:r>
              <a:rPr lang="en-US" dirty="0"/>
              <a:t>)</a:t>
            </a:r>
          </a:p>
          <a:p>
            <a:endParaRPr lang="en-US" dirty="0"/>
          </a:p>
          <a:p>
            <a:r>
              <a:rPr lang="en-US" dirty="0" err="1"/>
              <a:t>results_raw</a:t>
            </a:r>
            <a:r>
              <a:rPr lang="en-US" dirty="0"/>
              <a:t> %&gt;%</a:t>
            </a:r>
          </a:p>
          <a:p>
            <a:r>
              <a:rPr lang="en-US" dirty="0"/>
              <a:t>  select(</a:t>
            </a:r>
            <a:r>
              <a:rPr lang="en-US" dirty="0" err="1"/>
              <a:t>student_number</a:t>
            </a:r>
            <a:r>
              <a:rPr lang="en-US" dirty="0"/>
              <a:t>, cycle, </a:t>
            </a:r>
            <a:r>
              <a:rPr lang="en-US" dirty="0" err="1"/>
              <a:t>academic_year</a:t>
            </a:r>
            <a:r>
              <a:rPr lang="en-US" dirty="0"/>
              <a:t>, name, school,</a:t>
            </a:r>
          </a:p>
          <a:p>
            <a:r>
              <a:rPr lang="en-US" dirty="0"/>
              <a:t>         grade, </a:t>
            </a:r>
            <a:r>
              <a:rPr lang="en-US" dirty="0" err="1"/>
              <a:t>sat_exam</a:t>
            </a:r>
            <a:r>
              <a:rPr lang="en-US" dirty="0"/>
              <a:t>,</a:t>
            </a:r>
          </a:p>
          <a:p>
            <a:r>
              <a:rPr lang="en-US" dirty="0"/>
              <a:t>         </a:t>
            </a:r>
            <a:r>
              <a:rPr lang="en-US" dirty="0" err="1"/>
              <a:t>test_version</a:t>
            </a:r>
            <a:r>
              <a:rPr lang="en-US" dirty="0"/>
              <a:t>, subject, </a:t>
            </a:r>
            <a:r>
              <a:rPr lang="en-US" dirty="0" err="1"/>
              <a:t>subject_percent_correct</a:t>
            </a:r>
            <a:endParaRPr lang="en-US" dirty="0"/>
          </a:p>
          <a:p>
            <a:r>
              <a:rPr lang="en-US" dirty="0"/>
              <a:t>         ) %&gt;%</a:t>
            </a:r>
          </a:p>
          <a:p>
            <a:r>
              <a:rPr lang="en-US" dirty="0"/>
              <a:t>  distinct() %&gt;%</a:t>
            </a:r>
          </a:p>
          <a:p>
            <a:r>
              <a:rPr lang="en-US" dirty="0"/>
              <a:t>  </a:t>
            </a:r>
            <a:r>
              <a:rPr lang="en-US" dirty="0" err="1"/>
              <a:t>mutate_at</a:t>
            </a:r>
            <a:r>
              <a:rPr lang="en-US" dirty="0"/>
              <a:t>(</a:t>
            </a:r>
            <a:r>
              <a:rPr lang="en-US" dirty="0" err="1"/>
              <a:t>vars</a:t>
            </a:r>
            <a:r>
              <a:rPr lang="en-US" dirty="0"/>
              <a:t>(</a:t>
            </a:r>
            <a:r>
              <a:rPr lang="en-US" dirty="0" err="1"/>
              <a:t>subject_percent_correct</a:t>
            </a:r>
            <a:r>
              <a:rPr lang="en-US" dirty="0"/>
              <a:t>), </a:t>
            </a:r>
            <a:r>
              <a:rPr lang="en-US" dirty="0" err="1"/>
              <a:t>as.numeric</a:t>
            </a:r>
            <a:r>
              <a:rPr lang="en-US" dirty="0"/>
              <a:t>) %&gt;%</a:t>
            </a:r>
          </a:p>
          <a:p>
            <a:r>
              <a:rPr lang="en-US" dirty="0"/>
              <a:t>  rename(</a:t>
            </a:r>
            <a:r>
              <a:rPr lang="en-US" dirty="0" err="1"/>
              <a:t>percent_correct</a:t>
            </a:r>
            <a:r>
              <a:rPr lang="en-US" dirty="0"/>
              <a:t> = </a:t>
            </a:r>
            <a:r>
              <a:rPr lang="en-US" dirty="0" err="1"/>
              <a:t>subject_percent_correct</a:t>
            </a:r>
            <a:r>
              <a:rPr lang="en-US" dirty="0"/>
              <a:t>) %&gt;%</a:t>
            </a:r>
          </a:p>
          <a:p>
            <a:r>
              <a:rPr lang="en-US" dirty="0"/>
              <a:t>  </a:t>
            </a:r>
            <a:r>
              <a:rPr lang="en-US" dirty="0" err="1"/>
              <a:t>write_csv</a:t>
            </a:r>
            <a:r>
              <a:rPr lang="en-US" dirty="0"/>
              <a:t>("../data/practice_sat_cycle1.csv", </a:t>
            </a:r>
            <a:r>
              <a:rPr lang="en-US" dirty="0" err="1"/>
              <a:t>na</a:t>
            </a:r>
            <a:r>
              <a:rPr lang="en-US" dirty="0"/>
              <a:t> = "")</a:t>
            </a:r>
          </a:p>
        </p:txBody>
      </p:sp>
      <p:sp>
        <p:nvSpPr>
          <p:cNvPr id="4" name="Slide Number Placeholder 3"/>
          <p:cNvSpPr>
            <a:spLocks noGrp="1"/>
          </p:cNvSpPr>
          <p:nvPr>
            <p:ph type="sldNum" sz="quarter" idx="10"/>
          </p:nvPr>
        </p:nvSpPr>
        <p:spPr/>
        <p:txBody>
          <a:bodyPr/>
          <a:lstStyle/>
          <a:p>
            <a:fld id="{8B7137B7-0393-449F-945A-AD49D3397DE1}" type="slidenum">
              <a:rPr lang="en-US" smtClean="0"/>
              <a:t>13</a:t>
            </a:fld>
            <a:endParaRPr lang="en-US"/>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25" name="Slide Number"/>
          <p:cNvSpPr txBox="1">
            <a:spLocks noGrp="1"/>
          </p:cNvSpPr>
          <p:nvPr>
            <p:ph type="sldNum" sz="quarter" idx="2"/>
          </p:nvPr>
        </p:nvSpPr>
        <p:spPr>
          <a:xfrm>
            <a:off x="4482331" y="6509742"/>
            <a:ext cx="172641" cy="249238"/>
          </a:xfrm>
          <a:prstGeom prst="rect">
            <a:avLst/>
          </a:prstGeom>
        </p:spPr>
        <p:txBody>
          <a:bodyPr lIns="30004" tIns="30004" rIns="30004" bIns="30004"/>
          <a:lstStyle>
            <a:lvl1pPr defTabSz="245364">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62713962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ext">
    <p:bg>
      <p:bgPr>
        <a:solidFill>
          <a:srgbClr val="FFFFFF"/>
        </a:solidFill>
        <a:effectLst/>
      </p:bgPr>
    </p:bg>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1812727" y="178593"/>
            <a:ext cx="5518547" cy="1714501"/>
          </a:xfrm>
          <a:prstGeom prst="rect">
            <a:avLst/>
          </a:prstGeom>
        </p:spPr>
        <p:txBody>
          <a:bodyPr lIns="30004" tIns="30004" rIns="30004" bIns="30004"/>
          <a:lstStyle>
            <a:lvl1pPr algn="ctr" defTabSz="245364">
              <a:defRPr sz="5000" cap="none">
                <a:solidFill>
                  <a:srgbClr val="000000"/>
                </a:solidFill>
                <a:latin typeface="+mn-lt"/>
                <a:ea typeface="+mn-ea"/>
                <a:cs typeface="+mn-cs"/>
                <a:sym typeface="Helvetica Neue"/>
              </a:defRPr>
            </a:lvl1pPr>
          </a:lstStyle>
          <a:p>
            <a:r>
              <a:t>Title Text</a:t>
            </a:r>
          </a:p>
        </p:txBody>
      </p:sp>
      <p:sp>
        <p:nvSpPr>
          <p:cNvPr id="146" name="Body Level One…"/>
          <p:cNvSpPr txBox="1">
            <a:spLocks noGrp="1"/>
          </p:cNvSpPr>
          <p:nvPr>
            <p:ph type="body" sz="half" idx="1"/>
          </p:nvPr>
        </p:nvSpPr>
        <p:spPr>
          <a:xfrm>
            <a:off x="2072499" y="2252514"/>
            <a:ext cx="5518547" cy="4018360"/>
          </a:xfrm>
          <a:prstGeom prst="rect">
            <a:avLst/>
          </a:prstGeom>
        </p:spPr>
        <p:txBody>
          <a:bodyPr lIns="30004" tIns="30004" rIns="30004" bIns="30004"/>
          <a:lstStyle>
            <a:lvl1pPr marL="0" indent="133350" defTabSz="245364">
              <a:spcBef>
                <a:spcPts val="1008"/>
              </a:spcBef>
              <a:buSzTx/>
              <a:buNone/>
              <a:defRPr sz="2400">
                <a:solidFill>
                  <a:srgbClr val="000000"/>
                </a:solidFill>
                <a:latin typeface="+mn-lt"/>
                <a:ea typeface="+mn-ea"/>
                <a:cs typeface="+mn-cs"/>
                <a:sym typeface="Helvetica Neue"/>
              </a:defRPr>
            </a:lvl1pPr>
            <a:lvl2pPr marL="0" indent="320040" defTabSz="245364">
              <a:spcBef>
                <a:spcPts val="1008"/>
              </a:spcBef>
              <a:buSzTx/>
              <a:buNone/>
              <a:defRPr sz="2400">
                <a:solidFill>
                  <a:srgbClr val="000000"/>
                </a:solidFill>
                <a:latin typeface="+mn-lt"/>
                <a:ea typeface="+mn-ea"/>
                <a:cs typeface="+mn-cs"/>
                <a:sym typeface="Helvetica Neue"/>
              </a:defRPr>
            </a:lvl2pPr>
            <a:lvl3pPr marL="0" indent="506730" defTabSz="245364">
              <a:spcBef>
                <a:spcPts val="1008"/>
              </a:spcBef>
              <a:buSzTx/>
              <a:buNone/>
              <a:defRPr sz="2400">
                <a:solidFill>
                  <a:srgbClr val="000000"/>
                </a:solidFill>
                <a:latin typeface="+mn-lt"/>
                <a:ea typeface="+mn-ea"/>
                <a:cs typeface="+mn-cs"/>
                <a:sym typeface="Helvetica Neue"/>
              </a:defRPr>
            </a:lvl3pPr>
            <a:lvl4pPr marL="0" indent="693420" defTabSz="245364">
              <a:spcBef>
                <a:spcPts val="1008"/>
              </a:spcBef>
              <a:buSzTx/>
              <a:buNone/>
              <a:defRPr sz="2400">
                <a:solidFill>
                  <a:srgbClr val="000000"/>
                </a:solidFill>
                <a:latin typeface="+mn-lt"/>
                <a:ea typeface="+mn-ea"/>
                <a:cs typeface="+mn-cs"/>
                <a:sym typeface="Helvetica Neue"/>
              </a:defRPr>
            </a:lvl4pPr>
            <a:lvl5pPr marL="0" indent="880110" defTabSz="245364">
              <a:spcBef>
                <a:spcPts val="1008"/>
              </a:spcBef>
              <a:buSzTx/>
              <a:buNone/>
              <a:defRPr sz="24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4482331" y="6509742"/>
            <a:ext cx="172641" cy="249238"/>
          </a:xfrm>
          <a:prstGeom prst="rect">
            <a:avLst/>
          </a:prstGeom>
        </p:spPr>
        <p:txBody>
          <a:bodyPr lIns="30004" tIns="30004" rIns="30004" bIns="30004"/>
          <a:lstStyle>
            <a:lvl1pPr defTabSz="245364">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99846522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file://localhost/Users/David/Documents/+Clients/UncommonSchools/PowerPoint/US_tag_RGB.png"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11" r:link="rId12"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Janitor</a:t>
            </a:r>
          </a:p>
        </p:txBody>
      </p:sp>
      <p:sp>
        <p:nvSpPr>
          <p:cNvPr id="3" name="Subtitle 2"/>
          <p:cNvSpPr>
            <a:spLocks noGrp="1"/>
          </p:cNvSpPr>
          <p:nvPr>
            <p:ph type="body" idx="1"/>
          </p:nvPr>
        </p:nvSpPr>
        <p:spPr/>
        <p:txBody>
          <a:bodyPr/>
          <a:lstStyle/>
          <a:p>
            <a:pPr marL="0" lvl="0" indent="0">
              <a:buNone/>
            </a:pPr>
            <a:br/>
            <a:br/>
            <a:endParaRPr/>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a:t>
            </a:r>
            <a:r>
              <a:rPr lang="en-US" sz="3200" dirty="0" err="1"/>
              <a:t>get_dupes</a:t>
            </a:r>
            <a:r>
              <a:rPr lang="en-US" sz="3200" dirty="0"/>
              <a:t>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a:t>
            </a:r>
            <a:r>
              <a:rPr lang="en-US" dirty="0" err="1">
                <a:solidFill>
                  <a:schemeClr val="tx1"/>
                </a:solidFill>
                <a:latin typeface="Miriam Fixed" panose="020B0509050101010101" pitchFamily="49" charset="-79"/>
                <a:cs typeface="Miriam Fixed" panose="020B0509050101010101" pitchFamily="49" charset="-79"/>
              </a:rPr>
              <a:t>dupe_count</a:t>
            </a:r>
            <a:r>
              <a:rPr lang="en-US" dirty="0">
                <a:solidFill>
                  <a:schemeClr val="tx1"/>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 </a:t>
            </a:r>
            <a:r>
              <a:rPr lang="en-US" dirty="0"/>
              <a:t>or </a:t>
            </a:r>
            <a:r>
              <a:rPr lang="en-US" dirty="0" err="1">
                <a:latin typeface="Miriam Fixed" panose="020B0509050101010101" pitchFamily="49" charset="-79"/>
                <a:cs typeface="Miriam Fixed" panose="020B0509050101010101" pitchFamily="49" charset="-79"/>
              </a:rPr>
              <a:t>case_when</a:t>
            </a:r>
            <a:endParaRPr lang="en-US" dirty="0">
              <a:latin typeface="Miriam Fixed" panose="020B0509050101010101" pitchFamily="49" charset="-79"/>
              <a:cs typeface="Miriam Fixed" panose="020B0509050101010101" pitchFamily="49" charset="-79"/>
            </a:endParaRP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 &lt;- </a:t>
            </a:r>
            <a:r>
              <a:rPr lang="en-US" dirty="0" err="1">
                <a:latin typeface="Miriam Fixed" panose="020B0509050101010101" pitchFamily="49" charset="-79"/>
                <a:cs typeface="Miriam Fixed" panose="020B0509050101010101" pitchFamily="49" charset="-79"/>
              </a:rPr>
              <a:t>read_csv</a:t>
            </a:r>
            <a:r>
              <a:rPr lang="en-US" dirty="0">
                <a:latin typeface="Miriam Fixed" panose="020B0509050101010101" pitchFamily="49" charset="-79"/>
                <a:cs typeface="Miriam Fixed" panose="020B0509050101010101" pitchFamily="49" charset="-79"/>
              </a:rPr>
              <a:t>("dupes_correct.csv")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err="1">
                <a:latin typeface="Miriam Fixed" panose="020B0509050101010101" pitchFamily="49" charset="-79"/>
                <a:cs typeface="Miriam Fixed" panose="020B0509050101010101" pitchFamily="49" charset="-79"/>
              </a:rPr>
              <a:t>anti_join</a:t>
            </a:r>
            <a:r>
              <a:rPr lang="en-US" dirty="0">
                <a:latin typeface="Miriam Fixed" panose="020B0509050101010101" pitchFamily="49" charset="-79"/>
                <a:cs typeface="Miriam Fixed" panose="020B0509050101010101" pitchFamily="49" charset="-79"/>
              </a:rPr>
              <a:t>(students, </a:t>
            </a:r>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Take a 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err="1">
                <a:latin typeface="Miriam Fixed" panose="020B0509050101010101" pitchFamily="49" charset="-79"/>
                <a:cs typeface="Miriam Fixed" panose="020B0509050101010101" pitchFamily="49" charset="-79"/>
              </a:rPr>
              <a:t>tidyr</a:t>
            </a:r>
            <a:r>
              <a:rPr lang="en-US" dirty="0">
                <a:latin typeface="Miriam Fixed" panose="020B0509050101010101" pitchFamily="49" charset="-79"/>
                <a:cs typeface="Miriam Fixed" panose="020B0509050101010101" pitchFamily="49" charset="-79"/>
              </a:rPr>
              <a:t>()</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quot;Data are not just numbers,…"/>
          <p:cNvSpPr txBox="1"/>
          <p:nvPr/>
        </p:nvSpPr>
        <p:spPr>
          <a:xfrm>
            <a:off x="1062633" y="1114518"/>
            <a:ext cx="7018735" cy="462896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spAutoFit/>
          </a:bodyPr>
          <a:lstStyle/>
          <a:p>
            <a:pPr algn="l">
              <a:defRPr sz="10000">
                <a:solidFill>
                  <a:srgbClr val="FFFFFF"/>
                </a:solidFill>
                <a:latin typeface="Source Sans Pro"/>
                <a:ea typeface="Source Sans Pro"/>
                <a:cs typeface="Source Sans Pro"/>
                <a:sym typeface="Source Sans Pro"/>
              </a:defRPr>
            </a:pPr>
            <a:r>
              <a:rPr sz="5400" dirty="0"/>
              <a:t>"Data are not just numbers, </a:t>
            </a:r>
          </a:p>
          <a:p>
            <a:pPr algn="l">
              <a:defRPr sz="10000">
                <a:solidFill>
                  <a:srgbClr val="FFFFFF"/>
                </a:solidFill>
                <a:latin typeface="Source Sans Pro"/>
                <a:ea typeface="Source Sans Pro"/>
                <a:cs typeface="Source Sans Pro"/>
                <a:sym typeface="Source Sans Pro"/>
              </a:defRPr>
            </a:pPr>
            <a:r>
              <a:rPr sz="5400" dirty="0"/>
              <a:t>they are numbers with a context." </a:t>
            </a:r>
          </a:p>
          <a:p>
            <a:pPr algn="l">
              <a:defRPr sz="10000">
                <a:solidFill>
                  <a:srgbClr val="FFFFFF"/>
                </a:solidFill>
                <a:latin typeface="Source Sans Pro"/>
                <a:ea typeface="Source Sans Pro"/>
                <a:cs typeface="Source Sans Pro"/>
                <a:sym typeface="Source Sans Pro"/>
              </a:defRPr>
            </a:pPr>
            <a:endParaRPr sz="5400" dirty="0"/>
          </a:p>
          <a:p>
            <a:pPr algn="r">
              <a:defRPr sz="6000">
                <a:solidFill>
                  <a:srgbClr val="FFFFFF"/>
                </a:solidFill>
                <a:latin typeface="Source Sans Pro"/>
                <a:ea typeface="Source Sans Pro"/>
                <a:cs typeface="Source Sans Pro"/>
                <a:sym typeface="Source Sans Pro"/>
              </a:defRPr>
            </a:pPr>
            <a:r>
              <a:rPr sz="2800" dirty="0"/>
              <a:t>- George Cobb and David Moore (1997)</a:t>
            </a:r>
          </a:p>
        </p:txBody>
      </p:sp>
      <p:sp>
        <p:nvSpPr>
          <p:cNvPr id="8" name="Content Placeholder 7"/>
          <p:cNvSpPr>
            <a:spLocks noGrp="1"/>
          </p:cNvSpPr>
          <p:nvPr>
            <p:ph idx="1"/>
          </p:nvPr>
        </p:nvSpPr>
        <p:spPr/>
        <p:txBody>
          <a:bodyPr/>
          <a:lstStyle/>
          <a:p>
            <a:pPr marL="0" indent="0">
              <a:buNone/>
            </a:pPr>
            <a:r>
              <a:rPr lang="en-US" sz="4000" dirty="0"/>
              <a:t>"Data are not just numbers, they are numbers with a context." </a:t>
            </a:r>
          </a:p>
          <a:p>
            <a:endParaRPr lang="en-US" dirty="0"/>
          </a:p>
          <a:p>
            <a:pPr marL="0" indent="0">
              <a:buNone/>
            </a:pPr>
            <a:r>
              <a:rPr lang="en-US" dirty="0"/>
              <a:t>- George Cobb and David Moore (1997)</a:t>
            </a:r>
          </a:p>
          <a:p>
            <a:pPr marL="0" indent="0">
              <a:buNone/>
            </a:pPr>
            <a:endParaRPr lang="en-US" dirty="0"/>
          </a:p>
          <a:p>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year</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cases</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19987071</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2666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20595360</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172006362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80488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174504898</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212258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1272915272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213766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a:t>
            </a:r>
            <a:r>
              <a:rPr sz="2800" dirty="0" err="1">
                <a:latin typeface="+mn-lt"/>
              </a:rPr>
              <a:t>iff</a:t>
            </a:r>
            <a:r>
              <a:rPr sz="2800" dirty="0">
                <a:latin typeface="+mn-lt"/>
              </a:rPr>
              <a:t>:</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p:cNvSpPr/>
          <p:nvPr/>
        </p:nvSpPr>
        <p:spPr>
          <a:xfrm>
            <a:off x="3399554" y="3200400"/>
            <a:ext cx="5115432" cy="133172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28" name="# install.packages(&quot;babynames&quot;)…"/>
          <p:cNvSpPr txBox="1"/>
          <p:nvPr/>
        </p:nvSpPr>
        <p:spPr>
          <a:xfrm>
            <a:off x="3536324" y="3420338"/>
            <a:ext cx="4978662" cy="1017149"/>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70000" lnSpcReduction="20000"/>
          </a:bodyPr>
          <a:lstStyle/>
          <a:p>
            <a:pPr>
              <a:spcBef>
                <a:spcPts val="630"/>
              </a:spcBef>
              <a:defRPr sz="5000">
                <a:solidFill>
                  <a:srgbClr val="A6AAA9"/>
                </a:solidFill>
                <a:latin typeface="Monaco"/>
                <a:ea typeface="Monaco"/>
                <a:cs typeface="Monaco"/>
                <a:sym typeface="Monaco"/>
              </a:defRPr>
            </a:pPr>
            <a:r>
              <a:rPr dirty="0"/>
              <a:t># </a:t>
            </a:r>
            <a:r>
              <a:rPr dirty="0" err="1"/>
              <a:t>install.packages</a:t>
            </a:r>
            <a:r>
              <a:rPr dirty="0"/>
              <a:t>("</a:t>
            </a:r>
            <a:r>
              <a:rPr lang="en-US" dirty="0" err="1"/>
              <a:t>tidyr</a:t>
            </a:r>
            <a:r>
              <a:rPr dirty="0"/>
              <a:t>"</a:t>
            </a:r>
            <a:r>
              <a:rPr lang="en-US" dirty="0"/>
              <a:t>)</a:t>
            </a:r>
          </a:p>
          <a:p>
            <a:pPr algn="l">
              <a:spcBef>
                <a:spcPts val="630"/>
              </a:spcBef>
              <a:defRPr sz="5000">
                <a:solidFill>
                  <a:schemeClr val="accent1"/>
                </a:solidFill>
                <a:latin typeface="Monaco"/>
                <a:ea typeface="Monaco"/>
                <a:cs typeface="Monaco"/>
                <a:sym typeface="Monaco"/>
              </a:defRPr>
            </a:pPr>
            <a:r>
              <a:rPr lang="en-US" dirty="0"/>
              <a:t>     library(</a:t>
            </a:r>
            <a:r>
              <a:rPr lang="en-US" dirty="0" err="1"/>
              <a:t>tidyr</a:t>
            </a:r>
            <a:r>
              <a:rPr lang="en-US" dirty="0"/>
              <a:t>)</a:t>
            </a:r>
          </a:p>
        </p:txBody>
      </p:sp>
      <p:grpSp>
        <p:nvGrpSpPr>
          <p:cNvPr id="140" name="Group"/>
          <p:cNvGrpSpPr/>
          <p:nvPr/>
        </p:nvGrpSpPr>
        <p:grpSpPr>
          <a:xfrm>
            <a:off x="848121" y="2243702"/>
            <a:ext cx="2124894" cy="2190496"/>
            <a:chOff x="349207" y="0"/>
            <a:chExt cx="5666385" cy="4380990"/>
          </a:xfrm>
        </p:grpSpPr>
        <p:grpSp>
          <p:nvGrpSpPr>
            <p:cNvPr id="138" name="Group"/>
            <p:cNvGrpSpPr/>
            <p:nvPr/>
          </p:nvGrpSpPr>
          <p:grpSpPr>
            <a:xfrm>
              <a:off x="349207" y="0"/>
              <a:ext cx="5666385" cy="4380989"/>
              <a:chOff x="0" y="0"/>
              <a:chExt cx="5666384" cy="4380988"/>
            </a:xfrm>
          </p:grpSpPr>
          <p:sp>
            <p:nvSpPr>
              <p:cNvPr id="129" name="Rectangle"/>
              <p:cNvSpPr/>
              <p:nvPr/>
            </p:nvSpPr>
            <p:spPr>
              <a:xfrm>
                <a:off x="923923" y="17923"/>
                <a:ext cx="4742462" cy="3604272"/>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0" name="Rectangle"/>
              <p:cNvSpPr/>
              <p:nvPr/>
            </p:nvSpPr>
            <p:spPr>
              <a:xfrm>
                <a:off x="876498" y="776717"/>
                <a:ext cx="4742462" cy="2845478"/>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1" name="Rectangle"/>
              <p:cNvSpPr/>
              <p:nvPr/>
            </p:nvSpPr>
            <p:spPr>
              <a:xfrm rot="19050000">
                <a:off x="238521" y="260770"/>
                <a:ext cx="1233041" cy="1185617"/>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2" name="Triangle"/>
              <p:cNvSpPr/>
              <p:nvPr/>
            </p:nvSpPr>
            <p:spPr>
              <a:xfrm rot="10800000" flipH="1">
                <a:off x="4717892" y="3622194"/>
                <a:ext cx="901068" cy="758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3" name="Rectangle"/>
              <p:cNvSpPr/>
              <p:nvPr/>
            </p:nvSpPr>
            <p:spPr>
              <a:xfrm>
                <a:off x="22855" y="776717"/>
                <a:ext cx="4742462" cy="360427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4" name="Triangle"/>
              <p:cNvSpPr/>
              <p:nvPr/>
            </p:nvSpPr>
            <p:spPr>
              <a:xfrm rot="16200000" flipH="1">
                <a:off x="2299236" y="1772634"/>
                <a:ext cx="3367149" cy="15650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5" name="Triangle"/>
              <p:cNvSpPr/>
              <p:nvPr/>
            </p:nvSpPr>
            <p:spPr>
              <a:xfrm rot="5400000">
                <a:off x="-878213" y="1772634"/>
                <a:ext cx="3367149" cy="15650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6" name="Triangle"/>
              <p:cNvSpPr/>
              <p:nvPr/>
            </p:nvSpPr>
            <p:spPr>
              <a:xfrm rot="10800000" flipH="1">
                <a:off x="22855" y="776717"/>
                <a:ext cx="4742462" cy="28454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7" name="Triangle"/>
              <p:cNvSpPr/>
              <p:nvPr/>
            </p:nvSpPr>
            <p:spPr>
              <a:xfrm flipH="1">
                <a:off x="4717892" y="112772"/>
                <a:ext cx="901068" cy="758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139" name="R package"/>
            <p:cNvSpPr txBox="1"/>
            <p:nvPr/>
          </p:nvSpPr>
          <p:spPr>
            <a:xfrm>
              <a:off x="372064" y="336082"/>
              <a:ext cx="5120752" cy="40449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5200">
                  <a:solidFill>
                    <a:srgbClr val="7A4300"/>
                  </a:solidFill>
                  <a:latin typeface="Source Code Pro"/>
                  <a:ea typeface="Source Code Pro"/>
                  <a:cs typeface="Source Code Pro"/>
                  <a:sym typeface="Source Code Pro"/>
                </a:defRPr>
              </a:lvl1pPr>
            </a:lstStyle>
            <a:p>
              <a:pPr algn="ctr"/>
              <a:r>
                <a:rPr sz="2800" dirty="0"/>
                <a:t>R package</a:t>
              </a:r>
            </a:p>
          </p:txBody>
        </p:sp>
      </p:grpSp>
      <p:sp>
        <p:nvSpPr>
          <p:cNvPr id="2" name="Title 1"/>
          <p:cNvSpPr>
            <a:spLocks noGrp="1"/>
          </p:cNvSpPr>
          <p:nvPr>
            <p:ph type="title"/>
          </p:nvPr>
        </p:nvSpPr>
        <p:spPr/>
        <p:txBody>
          <a:bodyPr/>
          <a:lstStyle/>
          <a:p>
            <a:r>
              <a:rPr lang="en-US" sz="3200" dirty="0" err="1"/>
              <a:t>tidyr</a:t>
            </a:r>
            <a:endParaRPr lang="en-US" dirty="0"/>
          </a:p>
        </p:txBody>
      </p:sp>
    </p:spTree>
    <p:extLst>
      <p:ext uri="{BB962C8B-B14F-4D97-AF65-F5344CB8AC3E}">
        <p14:creationId xmlns:p14="http://schemas.microsoft.com/office/powerpoint/2010/main" val="324465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pivot_longer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a:t>
            </a:r>
            <a:r>
              <a:rPr lang="en-US" sz="3200" dirty="0" err="1">
                <a:latin typeface="+mn-lt"/>
              </a:rPr>
              <a:t>values_from</a:t>
            </a:r>
            <a:r>
              <a:rPr lang="en-US" sz="3200" dirty="0">
                <a:latin typeface="+mn-lt"/>
              </a:rPr>
              <a:t>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err="1">
                <a:latin typeface="Miriam Fixed" panose="020B0509050101010101" pitchFamily="49" charset="-79"/>
                <a:cs typeface="Miriam Fixed" panose="020B0509050101010101" pitchFamily="49" charset="-79"/>
              </a:rPr>
              <a:t>clean_names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err="1">
                <a:latin typeface="Miriam Fixed" panose="020B0509050101010101" pitchFamily="49" charset="-79"/>
                <a:cs typeface="Miriam Fixed" panose="020B0509050101010101" pitchFamily="49" charset="-79"/>
              </a:rPr>
              <a:t>get_dupes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a:t>
            </a:r>
            <a:r>
              <a:rPr lang="en-US" sz="3200" dirty="0" err="1"/>
              <a:t>pivot_longer</a:t>
            </a:r>
            <a:r>
              <a:rPr lang="en-US" sz="3200" dirty="0"/>
              <a:t>()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3"/>
          <a:ext cx="3429000" cy="2037565"/>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ma14="http://schemas.microsoft.com/office/mac/drawingml/2011/main" xmlns=""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err="1">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ma14="http://schemas.microsoft.com/office/mac/drawingml/2011/main" xmlns=""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clean_names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20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 - Select range of columns"/>
          <p:cNvSpPr txBox="1"/>
          <p:nvPr/>
        </p:nvSpPr>
        <p:spPr>
          <a:xfrm>
            <a:off x="1446257" y="881831"/>
            <a:ext cx="6251489" cy="7147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a:ea typeface="Source Sans Pro"/>
                <a:cs typeface="Source Sans Pro"/>
                <a:sym typeface="Source Sans Pro"/>
              </a:rPr>
              <a:t>: </a:t>
            </a:r>
            <a:r>
              <a:rPr sz="2000" dirty="0"/>
              <a:t>Select range of columns</a:t>
            </a:r>
          </a:p>
        </p:txBody>
      </p:sp>
      <p:sp>
        <p:nvSpPr>
          <p:cNvPr id="264" name="Rectangle"/>
          <p:cNvSpPr/>
          <p:nvPr/>
        </p:nvSpPr>
        <p:spPr>
          <a:xfrm>
            <a:off x="1448638" y="1572875"/>
            <a:ext cx="6246726" cy="548251"/>
          </a:xfrm>
          <a:prstGeom prst="rect">
            <a:avLst/>
          </a:prstGeom>
          <a:solidFill>
            <a:schemeClr val="bg2">
              <a:lumMod val="95000"/>
            </a:schemeClr>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265" name="select(storms, storm:pressure)"/>
          <p:cNvSpPr txBox="1"/>
          <p:nvPr/>
        </p:nvSpPr>
        <p:spPr>
          <a:xfrm>
            <a:off x="1502472" y="1643564"/>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select(storms, </a:t>
            </a:r>
            <a:r>
              <a:rPr sz="2000" dirty="0" err="1">
                <a:latin typeface="Miriam Fixed" panose="020B0509050101010101" pitchFamily="49" charset="-79"/>
                <a:cs typeface="Miriam Fixed" panose="020B0509050101010101" pitchFamily="49" charset="-79"/>
              </a:rPr>
              <a:t>storm</a:t>
            </a:r>
            <a:r>
              <a:rPr sz="2000" b="1" dirty="0" err="1">
                <a:solidFill>
                  <a:schemeClr val="accent1"/>
                </a:solidFill>
                <a:latin typeface="Miriam Fixed" panose="020B0509050101010101" pitchFamily="49" charset="-79"/>
                <a:cs typeface="Miriam Fixed" panose="020B0509050101010101" pitchFamily="49" charset="-79"/>
              </a:rPr>
              <a:t>:</a:t>
            </a:r>
            <a:r>
              <a:rPr sz="2000" dirty="0" err="1">
                <a:latin typeface="Miriam Fixed" panose="020B0509050101010101" pitchFamily="49" charset="-79"/>
                <a:cs typeface="Miriam Fixed" panose="020B0509050101010101" pitchFamily="49" charset="-79"/>
              </a:rPr>
              <a:t>pressure</a:t>
            </a:r>
            <a:r>
              <a:rPr sz="2000" dirty="0">
                <a:latin typeface="Miriam Fixed" panose="020B0509050101010101" pitchFamily="49" charset="-79"/>
                <a:cs typeface="Miriam Fixed" panose="020B0509050101010101" pitchFamily="49" charset="-79"/>
              </a:rPr>
              <a:t>)</a:t>
            </a:r>
          </a:p>
        </p:txBody>
      </p:sp>
      <p:sp>
        <p:nvSpPr>
          <p:cNvPr id="267" name="- - Select every column but"/>
          <p:cNvSpPr txBox="1"/>
          <p:nvPr/>
        </p:nvSpPr>
        <p:spPr>
          <a:xfrm>
            <a:off x="1446257" y="2238056"/>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a:ea typeface="Source Sans Pro"/>
                <a:cs typeface="Source Sans Pro"/>
                <a:sym typeface="Source Sans Pro"/>
              </a:rPr>
              <a:t>-</a:t>
            </a:r>
            <a:r>
              <a:rPr sz="2000" dirty="0"/>
              <a:t>  Select every column but</a:t>
            </a:r>
          </a:p>
        </p:txBody>
      </p:sp>
      <p:sp>
        <p:nvSpPr>
          <p:cNvPr id="268" name="Rectangle"/>
          <p:cNvSpPr/>
          <p:nvPr/>
        </p:nvSpPr>
        <p:spPr>
          <a:xfrm>
            <a:off x="1448638" y="2929101"/>
            <a:ext cx="6246726" cy="548252"/>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269" name="select(storms, -c(storm, pressure))"/>
          <p:cNvSpPr txBox="1"/>
          <p:nvPr/>
        </p:nvSpPr>
        <p:spPr>
          <a:xfrm>
            <a:off x="1502472" y="2999789"/>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select(storms, </a:t>
            </a:r>
            <a:r>
              <a:rPr sz="2000" b="1" dirty="0">
                <a:solidFill>
                  <a:schemeClr val="accent1"/>
                </a:solidFill>
                <a:latin typeface="Miriam Fixed" panose="020B0509050101010101" pitchFamily="49" charset="-79"/>
                <a:cs typeface="Miriam Fixed" panose="020B0509050101010101" pitchFamily="49" charset="-79"/>
              </a:rPr>
              <a:t>-</a:t>
            </a:r>
            <a:r>
              <a:rPr sz="2000" dirty="0">
                <a:latin typeface="Miriam Fixed" panose="020B0509050101010101" pitchFamily="49" charset="-79"/>
                <a:cs typeface="Miriam Fixed" panose="020B0509050101010101" pitchFamily="49" charset="-79"/>
              </a:rPr>
              <a:t>c(storm, pressure))</a:t>
            </a:r>
          </a:p>
        </p:txBody>
      </p:sp>
      <p:sp>
        <p:nvSpPr>
          <p:cNvPr id="271" name="starts_with() - Select columns that start with…"/>
          <p:cNvSpPr txBox="1"/>
          <p:nvPr/>
        </p:nvSpPr>
        <p:spPr>
          <a:xfrm>
            <a:off x="1452775" y="3594283"/>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a:ea typeface="Source Sans Pro"/>
                <a:cs typeface="Source Sans Pro"/>
                <a:sym typeface="Source Sans Pro"/>
              </a:rPr>
              <a:t>starts_with() </a:t>
            </a:r>
            <a:r>
              <a:rPr sz="2000"/>
              <a:t>- Select columns that start with…</a:t>
            </a:r>
          </a:p>
        </p:txBody>
      </p:sp>
      <p:sp>
        <p:nvSpPr>
          <p:cNvPr id="272" name="Rectangle"/>
          <p:cNvSpPr/>
          <p:nvPr/>
        </p:nvSpPr>
        <p:spPr>
          <a:xfrm>
            <a:off x="1455156" y="4285327"/>
            <a:ext cx="6246726" cy="548251"/>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273" name="select(storms, starts_with(&quot;w&quot;))"/>
          <p:cNvSpPr txBox="1"/>
          <p:nvPr/>
        </p:nvSpPr>
        <p:spPr>
          <a:xfrm>
            <a:off x="1508990" y="4356016"/>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solidFill>
                  <a:schemeClr val="accent1"/>
                </a:solidFill>
                <a:latin typeface="Monaco"/>
                <a:ea typeface="Monaco"/>
                <a:cs typeface="Monaco"/>
                <a:sym typeface="Monaco"/>
              </a:defRPr>
            </a:pPr>
            <a:r>
              <a:rPr sz="2000" dirty="0">
                <a:solidFill>
                  <a:srgbClr val="000000"/>
                </a:solidFill>
                <a:latin typeface="Miriam Fixed" panose="020B0509050101010101" pitchFamily="49" charset="-79"/>
                <a:cs typeface="Miriam Fixed" panose="020B0509050101010101" pitchFamily="49" charset="-79"/>
              </a:rPr>
              <a:t>select(storms, </a:t>
            </a:r>
            <a:r>
              <a:rPr sz="2000" b="1" dirty="0" err="1">
                <a:latin typeface="Miriam Fixed" panose="020B0509050101010101" pitchFamily="49" charset="-79"/>
                <a:cs typeface="Miriam Fixed" panose="020B0509050101010101" pitchFamily="49" charset="-79"/>
              </a:rPr>
              <a:t>starts_with</a:t>
            </a:r>
            <a:r>
              <a:rPr sz="2000" b="1" dirty="0">
                <a:latin typeface="Miriam Fixed" panose="020B0509050101010101" pitchFamily="49" charset="-79"/>
                <a:cs typeface="Miriam Fixed" panose="020B0509050101010101" pitchFamily="49" charset="-79"/>
              </a:rPr>
              <a:t>("w")</a:t>
            </a:r>
            <a:r>
              <a:rPr sz="2000" dirty="0">
                <a:solidFill>
                  <a:srgbClr val="000000"/>
                </a:solidFill>
                <a:latin typeface="Miriam Fixed" panose="020B0509050101010101" pitchFamily="49" charset="-79"/>
                <a:cs typeface="Miriam Fixed" panose="020B0509050101010101" pitchFamily="49" charset="-79"/>
              </a:rPr>
              <a:t>)</a:t>
            </a:r>
          </a:p>
        </p:txBody>
      </p:sp>
      <p:sp>
        <p:nvSpPr>
          <p:cNvPr id="275" name="ends_with() - Select columns that end with…"/>
          <p:cNvSpPr txBox="1"/>
          <p:nvPr/>
        </p:nvSpPr>
        <p:spPr>
          <a:xfrm>
            <a:off x="1446257" y="4950509"/>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err="1">
                <a:ea typeface="Source Sans Pro"/>
                <a:cs typeface="Source Sans Pro"/>
                <a:sym typeface="Source Sans Pro"/>
              </a:rPr>
              <a:t>ends_with</a:t>
            </a:r>
            <a:r>
              <a:rPr sz="2000" b="1" dirty="0">
                <a:ea typeface="Source Sans Pro"/>
                <a:cs typeface="Source Sans Pro"/>
                <a:sym typeface="Source Sans Pro"/>
              </a:rPr>
              <a:t>()</a:t>
            </a:r>
            <a:r>
              <a:rPr sz="2000" dirty="0"/>
              <a:t> - Select columns that end with…</a:t>
            </a:r>
          </a:p>
        </p:txBody>
      </p:sp>
      <p:sp>
        <p:nvSpPr>
          <p:cNvPr id="276" name="Rectangle"/>
          <p:cNvSpPr/>
          <p:nvPr/>
        </p:nvSpPr>
        <p:spPr>
          <a:xfrm>
            <a:off x="1448638" y="5641553"/>
            <a:ext cx="6246726" cy="548251"/>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277" name="select(storms, ends_with(&quot;e&quot;))"/>
          <p:cNvSpPr txBox="1"/>
          <p:nvPr/>
        </p:nvSpPr>
        <p:spPr>
          <a:xfrm>
            <a:off x="1502472" y="5712242"/>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solidFill>
                  <a:schemeClr val="accent1"/>
                </a:solidFill>
                <a:latin typeface="Monaco"/>
                <a:ea typeface="Monaco"/>
                <a:cs typeface="Monaco"/>
                <a:sym typeface="Monaco"/>
              </a:defRPr>
            </a:pPr>
            <a:r>
              <a:rPr sz="2000" dirty="0">
                <a:solidFill>
                  <a:srgbClr val="000000"/>
                </a:solidFill>
                <a:latin typeface="Miriam Fixed" panose="020B0509050101010101" pitchFamily="49" charset="-79"/>
                <a:cs typeface="Miriam Fixed" panose="020B0509050101010101" pitchFamily="49" charset="-79"/>
              </a:rPr>
              <a:t>select(storms, </a:t>
            </a:r>
            <a:r>
              <a:rPr sz="2000" b="1" dirty="0" err="1">
                <a:latin typeface="Miriam Fixed" panose="020B0509050101010101" pitchFamily="49" charset="-79"/>
                <a:cs typeface="Miriam Fixed" panose="020B0509050101010101" pitchFamily="49" charset="-79"/>
              </a:rPr>
              <a:t>ends_with</a:t>
            </a:r>
            <a:r>
              <a:rPr sz="2000" b="1" dirty="0">
                <a:latin typeface="Miriam Fixed" panose="020B0509050101010101" pitchFamily="49" charset="-79"/>
                <a:cs typeface="Miriam Fixed" panose="020B0509050101010101" pitchFamily="49" charset="-79"/>
              </a:rPr>
              <a:t>("e")</a:t>
            </a:r>
            <a:r>
              <a:rPr sz="2000" dirty="0">
                <a:solidFill>
                  <a:srgbClr val="000000"/>
                </a:solidFill>
                <a:latin typeface="Miriam Fixed" panose="020B0509050101010101" pitchFamily="49" charset="-79"/>
                <a:cs typeface="Miriam Fixed" panose="020B0509050101010101" pitchFamily="49" charset="-79"/>
              </a:rPr>
              <a:t>)</a:t>
            </a:r>
          </a:p>
        </p:txBody>
      </p:sp>
      <p:sp>
        <p:nvSpPr>
          <p:cNvPr id="2" name="Title 1"/>
          <p:cNvSpPr>
            <a:spLocks noGrp="1"/>
          </p:cNvSpPr>
          <p:nvPr>
            <p:ph type="title"/>
          </p:nvPr>
        </p:nvSpPr>
        <p:spPr/>
        <p:txBody>
          <a:bodyPr/>
          <a:lstStyle/>
          <a:p>
            <a:r>
              <a:rPr lang="en-US" sz="3200" dirty="0">
                <a:latin typeface="+mj-lt"/>
              </a:rPr>
              <a:t>select() helpers</a:t>
            </a:r>
          </a:p>
        </p:txBody>
      </p:sp>
    </p:spTree>
    <p:extLst>
      <p:ext uri="{BB962C8B-B14F-4D97-AF65-F5344CB8AC3E}">
        <p14:creationId xmlns:p14="http://schemas.microsoft.com/office/powerpoint/2010/main" val="575396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ontains() - Select columns whose names contain…"/>
          <p:cNvSpPr txBox="1"/>
          <p:nvPr/>
        </p:nvSpPr>
        <p:spPr>
          <a:xfrm>
            <a:off x="1446257" y="879653"/>
            <a:ext cx="6251489" cy="7147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a:ea typeface="Source Sans Pro"/>
                <a:cs typeface="Miriam Fixed" panose="020B0509050101010101" pitchFamily="49" charset="-79"/>
                <a:sym typeface="Source Sans Pro"/>
              </a:rPr>
              <a:t>contains()</a:t>
            </a:r>
            <a:r>
              <a:rPr sz="2000" dirty="0">
                <a:cs typeface="Miriam Fixed" panose="020B0509050101010101" pitchFamily="49" charset="-79"/>
              </a:rPr>
              <a:t> - Select columns whose names contain…</a:t>
            </a:r>
          </a:p>
        </p:txBody>
      </p:sp>
      <p:sp>
        <p:nvSpPr>
          <p:cNvPr id="284" name="Rectangle"/>
          <p:cNvSpPr/>
          <p:nvPr/>
        </p:nvSpPr>
        <p:spPr>
          <a:xfrm>
            <a:off x="1448638" y="1555457"/>
            <a:ext cx="6246726" cy="548251"/>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latin typeface="Miriam Fixed" panose="020B0509050101010101" pitchFamily="49" charset="-79"/>
              <a:cs typeface="Miriam Fixed" panose="020B0509050101010101" pitchFamily="49" charset="-79"/>
            </a:endParaRPr>
          </a:p>
        </p:txBody>
      </p:sp>
      <p:sp>
        <p:nvSpPr>
          <p:cNvPr id="285" name="select(storms, contains(&quot;d&quot;))"/>
          <p:cNvSpPr txBox="1"/>
          <p:nvPr/>
        </p:nvSpPr>
        <p:spPr>
          <a:xfrm>
            <a:off x="1502472" y="1626146"/>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select(storms, </a:t>
            </a:r>
            <a:r>
              <a:rPr sz="2000" b="1" dirty="0">
                <a:solidFill>
                  <a:schemeClr val="accent1"/>
                </a:solidFill>
                <a:latin typeface="Miriam Fixed" panose="020B0509050101010101" pitchFamily="49" charset="-79"/>
                <a:cs typeface="Miriam Fixed" panose="020B0509050101010101" pitchFamily="49" charset="-79"/>
              </a:rPr>
              <a:t>contains("d")</a:t>
            </a:r>
            <a:r>
              <a:rPr sz="2000" dirty="0">
                <a:latin typeface="Miriam Fixed" panose="020B0509050101010101" pitchFamily="49" charset="-79"/>
                <a:cs typeface="Miriam Fixed" panose="020B0509050101010101" pitchFamily="49" charset="-79"/>
              </a:rPr>
              <a:t>)</a:t>
            </a:r>
          </a:p>
        </p:txBody>
      </p:sp>
      <p:sp>
        <p:nvSpPr>
          <p:cNvPr id="287" name="matches() - Select columns whose names match regular expression"/>
          <p:cNvSpPr txBox="1"/>
          <p:nvPr/>
        </p:nvSpPr>
        <p:spPr>
          <a:xfrm>
            <a:off x="1446257" y="2220638"/>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defTabSz="233091">
              <a:defRPr sz="4750">
                <a:latin typeface="Source Sans Pro Light"/>
                <a:ea typeface="Source Sans Pro Light"/>
                <a:cs typeface="Source Sans Pro Light"/>
                <a:sym typeface="Source Sans Pro Light"/>
              </a:defRPr>
            </a:pPr>
            <a:r>
              <a:rPr sz="2000" b="1" dirty="0">
                <a:ea typeface="Source Sans Pro"/>
                <a:cs typeface="Miriam Fixed" panose="020B0509050101010101" pitchFamily="49" charset="-79"/>
                <a:sym typeface="Source Sans Pro"/>
              </a:rPr>
              <a:t>matches() </a:t>
            </a:r>
            <a:r>
              <a:rPr sz="2000" dirty="0">
                <a:cs typeface="Miriam Fixed" panose="020B0509050101010101" pitchFamily="49" charset="-79"/>
              </a:rPr>
              <a:t>- Select columns whose names match regular expression</a:t>
            </a:r>
          </a:p>
        </p:txBody>
      </p:sp>
      <p:sp>
        <p:nvSpPr>
          <p:cNvPr id="288" name="Rectangle"/>
          <p:cNvSpPr/>
          <p:nvPr/>
        </p:nvSpPr>
        <p:spPr>
          <a:xfrm>
            <a:off x="1448638" y="2911683"/>
            <a:ext cx="6246726" cy="548252"/>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latin typeface="Miriam Fixed" panose="020B0509050101010101" pitchFamily="49" charset="-79"/>
              <a:cs typeface="Miriam Fixed" panose="020B0509050101010101" pitchFamily="49" charset="-79"/>
            </a:endParaRPr>
          </a:p>
        </p:txBody>
      </p:sp>
      <p:sp>
        <p:nvSpPr>
          <p:cNvPr id="289" name="select(storms, matches(&quot;^.{4}$&quot;))"/>
          <p:cNvSpPr txBox="1"/>
          <p:nvPr/>
        </p:nvSpPr>
        <p:spPr>
          <a:xfrm>
            <a:off x="1502472" y="2982371"/>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select(storms, </a:t>
            </a:r>
            <a:r>
              <a:rPr sz="2000" b="1" dirty="0">
                <a:solidFill>
                  <a:schemeClr val="accent1"/>
                </a:solidFill>
                <a:latin typeface="Miriam Fixed" panose="020B0509050101010101" pitchFamily="49" charset="-79"/>
                <a:cs typeface="Miriam Fixed" panose="020B0509050101010101" pitchFamily="49" charset="-79"/>
              </a:rPr>
              <a:t>matches("^.{4}$")</a:t>
            </a:r>
            <a:r>
              <a:rPr sz="2000" dirty="0">
                <a:latin typeface="Miriam Fixed" panose="020B0509050101010101" pitchFamily="49" charset="-79"/>
                <a:cs typeface="Miriam Fixed" panose="020B0509050101010101" pitchFamily="49" charset="-79"/>
              </a:rPr>
              <a:t>)</a:t>
            </a:r>
          </a:p>
        </p:txBody>
      </p:sp>
      <p:sp>
        <p:nvSpPr>
          <p:cNvPr id="291" name="one_of() - Select columns whose names are one of a set"/>
          <p:cNvSpPr txBox="1"/>
          <p:nvPr/>
        </p:nvSpPr>
        <p:spPr>
          <a:xfrm>
            <a:off x="1452775" y="3576865"/>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err="1">
                <a:ea typeface="Source Sans Pro"/>
                <a:cs typeface="Miriam Fixed" panose="020B0509050101010101" pitchFamily="49" charset="-79"/>
                <a:sym typeface="Source Sans Pro"/>
              </a:rPr>
              <a:t>one_of</a:t>
            </a:r>
            <a:r>
              <a:rPr sz="2000" b="1" dirty="0">
                <a:ea typeface="Source Sans Pro"/>
                <a:cs typeface="Miriam Fixed" panose="020B0509050101010101" pitchFamily="49" charset="-79"/>
                <a:sym typeface="Source Sans Pro"/>
              </a:rPr>
              <a:t>() </a:t>
            </a:r>
            <a:r>
              <a:rPr sz="2000" dirty="0">
                <a:cs typeface="Miriam Fixed" panose="020B0509050101010101" pitchFamily="49" charset="-79"/>
              </a:rPr>
              <a:t>- Select columns whose names are one of a set</a:t>
            </a:r>
          </a:p>
        </p:txBody>
      </p:sp>
      <p:sp>
        <p:nvSpPr>
          <p:cNvPr id="292" name="Rectangle"/>
          <p:cNvSpPr/>
          <p:nvPr/>
        </p:nvSpPr>
        <p:spPr>
          <a:xfrm>
            <a:off x="1455156" y="4267909"/>
            <a:ext cx="6246726" cy="548251"/>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latin typeface="Miriam Fixed" panose="020B0509050101010101" pitchFamily="49" charset="-79"/>
              <a:cs typeface="Miriam Fixed" panose="020B0509050101010101" pitchFamily="49" charset="-79"/>
            </a:endParaRPr>
          </a:p>
        </p:txBody>
      </p:sp>
      <p:sp>
        <p:nvSpPr>
          <p:cNvPr id="293" name="select(storms, one_of(c(&quot;storm&quot;, &quot;storms&quot;, &quot;Storm&quot;))"/>
          <p:cNvSpPr txBox="1"/>
          <p:nvPr/>
        </p:nvSpPr>
        <p:spPr>
          <a:xfrm>
            <a:off x="1508990" y="4338598"/>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fontScale="70000" lnSpcReduction="20000"/>
          </a:bodyPr>
          <a:lstStyle/>
          <a:p>
            <a:pPr defTabSz="240452">
              <a:spcBef>
                <a:spcPts val="588"/>
              </a:spcBef>
              <a:defRPr sz="3920">
                <a:solidFill>
                  <a:schemeClr val="accent1"/>
                </a:solidFill>
                <a:latin typeface="Monaco"/>
                <a:ea typeface="Monaco"/>
                <a:cs typeface="Monaco"/>
                <a:sym typeface="Monaco"/>
              </a:defRPr>
            </a:pPr>
            <a:r>
              <a:rPr sz="2000" dirty="0">
                <a:solidFill>
                  <a:srgbClr val="000000"/>
                </a:solidFill>
                <a:latin typeface="Miriam Fixed" panose="020B0509050101010101" pitchFamily="49" charset="-79"/>
                <a:cs typeface="Miriam Fixed" panose="020B0509050101010101" pitchFamily="49" charset="-79"/>
              </a:rPr>
              <a:t>select(storms, </a:t>
            </a:r>
            <a:r>
              <a:rPr sz="2000" b="1" dirty="0" err="1">
                <a:latin typeface="Miriam Fixed" panose="020B0509050101010101" pitchFamily="49" charset="-79"/>
                <a:cs typeface="Miriam Fixed" panose="020B0509050101010101" pitchFamily="49" charset="-79"/>
              </a:rPr>
              <a:t>one_of</a:t>
            </a:r>
            <a:r>
              <a:rPr sz="2000" b="1" dirty="0">
                <a:latin typeface="Miriam Fixed" panose="020B0509050101010101" pitchFamily="49" charset="-79"/>
                <a:cs typeface="Miriam Fixed" panose="020B0509050101010101" pitchFamily="49" charset="-79"/>
              </a:rPr>
              <a:t>(c("storm", "storms", "Storm")</a:t>
            </a:r>
            <a:r>
              <a:rPr sz="2000" dirty="0">
                <a:solidFill>
                  <a:srgbClr val="000000"/>
                </a:solidFill>
                <a:latin typeface="Miriam Fixed" panose="020B0509050101010101" pitchFamily="49" charset="-79"/>
                <a:cs typeface="Miriam Fixed" panose="020B0509050101010101" pitchFamily="49" charset="-79"/>
              </a:rPr>
              <a:t>)</a:t>
            </a:r>
          </a:p>
        </p:txBody>
      </p:sp>
      <p:sp>
        <p:nvSpPr>
          <p:cNvPr id="295" name="num_range() - Select columns named in prefix, number style"/>
          <p:cNvSpPr txBox="1"/>
          <p:nvPr/>
        </p:nvSpPr>
        <p:spPr>
          <a:xfrm>
            <a:off x="1446257" y="4933091"/>
            <a:ext cx="6251489" cy="7147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p>
            <a:pPr algn="l">
              <a:defRPr sz="5000">
                <a:latin typeface="Source Sans Pro Light"/>
                <a:ea typeface="Source Sans Pro Light"/>
                <a:cs typeface="Source Sans Pro Light"/>
                <a:sym typeface="Source Sans Pro Light"/>
              </a:defRPr>
            </a:pPr>
            <a:r>
              <a:rPr sz="2000" b="1" dirty="0" err="1">
                <a:ea typeface="Source Sans Pro"/>
                <a:cs typeface="Miriam Fixed" panose="020B0509050101010101" pitchFamily="49" charset="-79"/>
                <a:sym typeface="Source Sans Pro"/>
              </a:rPr>
              <a:t>num_range</a:t>
            </a:r>
            <a:r>
              <a:rPr sz="2000" b="1" dirty="0">
                <a:ea typeface="Source Sans Pro"/>
                <a:cs typeface="Miriam Fixed" panose="020B0509050101010101" pitchFamily="49" charset="-79"/>
                <a:sym typeface="Source Sans Pro"/>
              </a:rPr>
              <a:t>()</a:t>
            </a:r>
            <a:r>
              <a:rPr sz="2000" dirty="0">
                <a:cs typeface="Miriam Fixed" panose="020B0509050101010101" pitchFamily="49" charset="-79"/>
              </a:rPr>
              <a:t> - Select columns named in prefix, number style</a:t>
            </a:r>
          </a:p>
        </p:txBody>
      </p:sp>
      <p:sp>
        <p:nvSpPr>
          <p:cNvPr id="296" name="Rectangle"/>
          <p:cNvSpPr/>
          <p:nvPr/>
        </p:nvSpPr>
        <p:spPr>
          <a:xfrm>
            <a:off x="1448638" y="5624136"/>
            <a:ext cx="6246726" cy="518764"/>
          </a:xfrm>
          <a:prstGeom prst="rect">
            <a:avLst/>
          </a:prstGeom>
          <a:solidFill>
            <a:srgbClr val="F0F2F4"/>
          </a:solidFill>
          <a:ln w="12700" cap="flat">
            <a:solidFill>
              <a:schemeClr val="tx1"/>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latin typeface="Miriam Fixed" panose="020B0509050101010101" pitchFamily="49" charset="-79"/>
              <a:cs typeface="Miriam Fixed" panose="020B0509050101010101" pitchFamily="49" charset="-79"/>
            </a:endParaRPr>
          </a:p>
        </p:txBody>
      </p:sp>
      <p:sp>
        <p:nvSpPr>
          <p:cNvPr id="297" name="select(storms, num_range(&quot;x&quot;, 1:5))"/>
          <p:cNvSpPr txBox="1"/>
          <p:nvPr/>
        </p:nvSpPr>
        <p:spPr>
          <a:xfrm>
            <a:off x="1502472" y="5694824"/>
            <a:ext cx="5910740" cy="4480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spcBef>
                <a:spcPts val="630"/>
              </a:spcBef>
              <a:defRPr sz="4000">
                <a:solidFill>
                  <a:schemeClr val="accent1"/>
                </a:solidFill>
                <a:latin typeface="Monaco"/>
                <a:ea typeface="Monaco"/>
                <a:cs typeface="Monaco"/>
                <a:sym typeface="Monaco"/>
              </a:defRPr>
            </a:pPr>
            <a:r>
              <a:rPr sz="2000" dirty="0">
                <a:solidFill>
                  <a:srgbClr val="000000"/>
                </a:solidFill>
                <a:latin typeface="Miriam Fixed" panose="020B0509050101010101" pitchFamily="49" charset="-79"/>
                <a:cs typeface="Miriam Fixed" panose="020B0509050101010101" pitchFamily="49" charset="-79"/>
              </a:rPr>
              <a:t>select(storms, </a:t>
            </a:r>
            <a:r>
              <a:rPr sz="2000" b="1" dirty="0" err="1">
                <a:latin typeface="Miriam Fixed" panose="020B0509050101010101" pitchFamily="49" charset="-79"/>
                <a:cs typeface="Miriam Fixed" panose="020B0509050101010101" pitchFamily="49" charset="-79"/>
              </a:rPr>
              <a:t>num_range</a:t>
            </a:r>
            <a:r>
              <a:rPr sz="2000" b="1" dirty="0">
                <a:latin typeface="Miriam Fixed" panose="020B0509050101010101" pitchFamily="49" charset="-79"/>
                <a:cs typeface="Miriam Fixed" panose="020B0509050101010101" pitchFamily="49" charset="-79"/>
              </a:rPr>
              <a:t>("x", 1:5)</a:t>
            </a:r>
            <a:r>
              <a:rPr sz="2000" dirty="0">
                <a:solidFill>
                  <a:srgbClr val="000000"/>
                </a:solidFill>
                <a:latin typeface="Miriam Fixed" panose="020B0509050101010101" pitchFamily="49" charset="-79"/>
                <a:cs typeface="Miriam Fixed" panose="020B0509050101010101" pitchFamily="49" charset="-79"/>
              </a:rPr>
              <a:t>)</a:t>
            </a:r>
          </a:p>
        </p:txBody>
      </p:sp>
      <p:sp>
        <p:nvSpPr>
          <p:cNvPr id="2" name="Title 1"/>
          <p:cNvSpPr>
            <a:spLocks noGrp="1"/>
          </p:cNvSpPr>
          <p:nvPr>
            <p:ph type="title"/>
          </p:nvPr>
        </p:nvSpPr>
        <p:spPr/>
        <p:txBody>
          <a:bodyPr/>
          <a:lstStyle/>
          <a:p>
            <a:r>
              <a:rPr lang="en-US" sz="3200" dirty="0">
                <a:latin typeface="+mj-lt"/>
                <a:cs typeface="Miriam Fixed" panose="020B0509050101010101" pitchFamily="49" charset="-79"/>
              </a:rPr>
              <a:t>select() helpers</a:t>
            </a:r>
          </a:p>
        </p:txBody>
      </p:sp>
    </p:spTree>
    <p:extLst>
      <p:ext uri="{BB962C8B-B14F-4D97-AF65-F5344CB8AC3E}">
        <p14:creationId xmlns:p14="http://schemas.microsoft.com/office/powerpoint/2010/main" val="4249574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err="1"/>
              <a:t>clean_names</a:t>
            </a:r>
            <a:r>
              <a:rPr lang="en-US" sz="4800" dirty="0"/>
              <a:t>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err="1">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filepath</a:t>
            </a:r>
            <a:r>
              <a:rPr lang="en-US" dirty="0">
                <a:latin typeface="Miriam Fixed" panose="020B0509050101010101" pitchFamily="49" charset="-79"/>
                <a:cs typeface="Miriam Fixed" panose="020B0509050101010101" pitchFamily="49" charset="-79"/>
              </a:rPr>
              <a:t>,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col_types</a:t>
            </a:r>
            <a:r>
              <a:rPr lang="en-US" dirty="0">
                <a:latin typeface="Miriam Fixed" panose="020B0509050101010101" pitchFamily="49" charset="-79"/>
                <a:cs typeface="Miriam Fixed" panose="020B0509050101010101" pitchFamily="49" charset="-79"/>
              </a:rPr>
              <a:t>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years_in_uncommon</a:t>
            </a: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err="1">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ma14="http://schemas.microsoft.com/office/mac/drawingml/2011/main" xmlns=""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0" name="Rounded Rectangle"/>
          <p:cNvSpPr/>
          <p:nvPr/>
        </p:nvSpPr>
        <p:spPr>
          <a:xfrm>
            <a:off x="6241678" y="838200"/>
            <a:ext cx="1965743" cy="2118468"/>
          </a:xfrm>
          <a:prstGeom prst="roundRect">
            <a:avLst>
              <a:gd name="adj" fmla="val 16870"/>
            </a:avLst>
          </a:prstGeom>
          <a:ln w="28575">
            <a:solidFill>
              <a:schemeClr val="accent1"/>
            </a:solidFill>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41" name="1"/>
          <p:cNvSpPr txBox="1"/>
          <p:nvPr/>
        </p:nvSpPr>
        <p:spPr>
          <a:xfrm>
            <a:off x="1971032" y="413124"/>
            <a:ext cx="219577"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742" name="2"/>
          <p:cNvSpPr txBox="1"/>
          <p:nvPr/>
        </p:nvSpPr>
        <p:spPr>
          <a:xfrm>
            <a:off x="2840895" y="413124"/>
            <a:ext cx="219577"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err="1">
                <a:latin typeface="+mn-lt"/>
              </a:rPr>
              <a:t>s</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get_dupes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606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who…"/>
          <p:cNvSpPr txBox="1">
            <a:spLocks noGrp="1"/>
          </p:cNvSpPr>
          <p:nvPr>
            <p:ph type="ctrTitle"/>
          </p:nvPr>
        </p:nvSpPr>
        <p:spPr>
          <a:prstGeom prst="rect">
            <a:avLst/>
          </a:prstGeom>
        </p:spPr>
        <p:txBody>
          <a:bodyPr/>
          <a:lstStyle/>
          <a:p>
            <a:pPr>
              <a:defRPr sz="20000">
                <a:latin typeface="Source Sans Pro Semibold"/>
                <a:ea typeface="Source Sans Pro Semibold"/>
                <a:cs typeface="Source Sans Pro Semibold"/>
                <a:sym typeface="Source Sans Pro Semibold"/>
              </a:defRPr>
            </a:pPr>
            <a:r>
              <a:rPr lang="en-US" sz="3600" dirty="0"/>
              <a:t>Untidy Data</a:t>
            </a:r>
            <a:endParaRPr sz="3600" dirty="0"/>
          </a:p>
        </p:txBody>
      </p:sp>
      <p:sp>
        <p:nvSpPr>
          <p:cNvPr id="2" name="Subtitle 1"/>
          <p:cNvSpPr>
            <a:spLocks noGrp="1"/>
          </p:cNvSpPr>
          <p:nvPr>
            <p:ph type="subTitle" idx="1"/>
          </p:nvPr>
        </p:nvSpPr>
        <p:spPr/>
        <p:txBody>
          <a:bodyPr/>
          <a:lstStyle/>
          <a:p>
            <a:r>
              <a:rPr lang="en-US" dirty="0"/>
              <a:t>WHO (</a:t>
            </a:r>
            <a:r>
              <a:rPr lang="en-US" i="1" dirty="0"/>
              <a:t>World Health Organization)</a:t>
            </a:r>
            <a:endParaRPr lang="en-US" dirty="0"/>
          </a:p>
        </p:txBody>
      </p:sp>
      <p:pic>
        <p:nvPicPr>
          <p:cNvPr id="784" name="image2.png" descr="image2.png"/>
          <p:cNvPicPr>
            <a:picLocks noChangeAspect="1"/>
          </p:cNvPicPr>
          <p:nvPr/>
        </p:nvPicPr>
        <p:blipFill>
          <a:blip r:embed="rId2">
            <a:alphaModFix amt="5000"/>
          </a:blip>
          <a:stretch>
            <a:fillRect/>
          </a:stretch>
        </p:blipFill>
        <p:spPr>
          <a:xfrm>
            <a:off x="6542075" y="3553866"/>
            <a:ext cx="2859101" cy="3812134"/>
          </a:xfrm>
          <a:prstGeom prst="rect">
            <a:avLst/>
          </a:prstGeom>
          <a:ln w="12700">
            <a:miter lim="400000"/>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Rectangle"/>
          <p:cNvSpPr/>
          <p:nvPr/>
        </p:nvSpPr>
        <p:spPr>
          <a:xfrm>
            <a:off x="1916548" y="3821347"/>
            <a:ext cx="5323941" cy="74999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90" name="View(who)"/>
          <p:cNvSpPr txBox="1"/>
          <p:nvPr/>
        </p:nvSpPr>
        <p:spPr>
          <a:xfrm>
            <a:off x="2053318" y="3987286"/>
            <a:ext cx="4978662" cy="75634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lvl1pPr algn="l">
              <a:spcBef>
                <a:spcPts val="1500"/>
              </a:spcBef>
              <a:defRPr sz="5000">
                <a:solidFill>
                  <a:schemeClr val="accent1"/>
                </a:solidFill>
                <a:latin typeface="Monaco"/>
                <a:ea typeface="Monaco"/>
                <a:cs typeface="Monaco"/>
                <a:sym typeface="Monaco"/>
              </a:defRPr>
            </a:lvl1pPr>
          </a:lstStyle>
          <a:p>
            <a:r>
              <a:rPr sz="3200" dirty="0">
                <a:latin typeface="Miriam Fixed" panose="020B0509050101010101" pitchFamily="49" charset="-79"/>
                <a:cs typeface="Miriam Fixed" panose="020B0509050101010101" pitchFamily="49" charset="-79"/>
              </a:rPr>
              <a:t>View(who)</a:t>
            </a:r>
          </a:p>
        </p:txBody>
      </p:sp>
      <p:sp>
        <p:nvSpPr>
          <p:cNvPr id="4" name="Content Placeholder 3"/>
          <p:cNvSpPr>
            <a:spLocks noGrp="1"/>
          </p:cNvSpPr>
          <p:nvPr>
            <p:ph idx="1"/>
          </p:nvPr>
        </p:nvSpPr>
        <p:spPr/>
        <p:txBody>
          <a:bodyPr/>
          <a:lstStyle/>
          <a:p>
            <a:pPr marL="0" indent="0">
              <a:buNone/>
            </a:pPr>
            <a:r>
              <a:rPr lang="en-US" sz="2400" dirty="0"/>
              <a:t>Tuberculosis (TB) cases broken down by year, country, age, gender, and diagnosis method from the </a:t>
            </a:r>
            <a:r>
              <a:rPr lang="en-US" sz="2400" i="1" dirty="0"/>
              <a:t>2014 World Health Organization Global Tuberculosis Report</a:t>
            </a:r>
          </a:p>
          <a:p>
            <a:endParaRPr lang="en-US" dirty="0"/>
          </a:p>
        </p:txBody>
      </p:sp>
      <p:sp>
        <p:nvSpPr>
          <p:cNvPr id="2" name="Title 1"/>
          <p:cNvSpPr>
            <a:spLocks noGrp="1"/>
          </p:cNvSpPr>
          <p:nvPr>
            <p:ph type="title"/>
          </p:nvPr>
        </p:nvSpPr>
        <p:spPr/>
        <p:txBody>
          <a:bodyPr/>
          <a:lstStyle/>
          <a:p>
            <a:r>
              <a:rPr lang="en-US" dirty="0"/>
              <a:t>WHO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Screen Shot 2016-12-30 at 12.07.31 PM.png" descr="Screen Shot 2016-12-30 at 12.07.31 PM.png"/>
          <p:cNvPicPr>
            <a:picLocks noChangeAspect="1"/>
          </p:cNvPicPr>
          <p:nvPr/>
        </p:nvPicPr>
        <p:blipFill>
          <a:blip r:embed="rId2"/>
          <a:stretch>
            <a:fillRect/>
          </a:stretch>
        </p:blipFill>
        <p:spPr>
          <a:xfrm>
            <a:off x="-198207" y="108429"/>
            <a:ext cx="9540413" cy="6641142"/>
          </a:xfrm>
          <a:prstGeom prst="rect">
            <a:avLst/>
          </a:prstGeom>
          <a:ln w="12700">
            <a:miter lim="400000"/>
          </a:ln>
        </p:spPr>
      </p:pic>
      <p:sp>
        <p:nvSpPr>
          <p:cNvPr id="793" name="What variables does this data set contain?"/>
          <p:cNvSpPr/>
          <p:nvPr/>
        </p:nvSpPr>
        <p:spPr>
          <a:xfrm>
            <a:off x="2258365" y="2636013"/>
            <a:ext cx="4627271" cy="1585975"/>
          </a:xfrm>
          <a:custGeom>
            <a:avLst/>
            <a:gdLst/>
            <a:ahLst/>
            <a:cxnLst>
              <a:cxn ang="0">
                <a:pos x="wd2" y="hd2"/>
              </a:cxn>
              <a:cxn ang="5400000">
                <a:pos x="wd2" y="hd2"/>
              </a:cxn>
              <a:cxn ang="10800000">
                <a:pos x="wd2" y="hd2"/>
              </a:cxn>
              <a:cxn ang="16200000">
                <a:pos x="wd2" y="hd2"/>
              </a:cxn>
            </a:cxnLst>
            <a:rect l="0" t="0" r="r" b="b"/>
            <a:pathLst>
              <a:path w="21600" h="21600" extrusionOk="0">
                <a:moveTo>
                  <a:pt x="0" y="18657"/>
                </a:moveTo>
                <a:lnTo>
                  <a:pt x="0" y="2943"/>
                </a:lnTo>
                <a:cubicBezTo>
                  <a:pt x="0" y="1318"/>
                  <a:pt x="339" y="0"/>
                  <a:pt x="757" y="0"/>
                </a:cubicBezTo>
                <a:lnTo>
                  <a:pt x="20843" y="0"/>
                </a:lnTo>
                <a:cubicBezTo>
                  <a:pt x="21261" y="0"/>
                  <a:pt x="21600" y="1318"/>
                  <a:pt x="21600" y="2943"/>
                </a:cubicBezTo>
                <a:lnTo>
                  <a:pt x="21600" y="18657"/>
                </a:lnTo>
                <a:cubicBezTo>
                  <a:pt x="21600" y="20282"/>
                  <a:pt x="21261" y="21600"/>
                  <a:pt x="20843" y="21600"/>
                </a:cubicBezTo>
                <a:lnTo>
                  <a:pt x="757" y="21600"/>
                </a:lnTo>
                <a:cubicBezTo>
                  <a:pt x="339" y="21600"/>
                  <a:pt x="0" y="20282"/>
                  <a:pt x="0" y="18657"/>
                </a:cubicBezTo>
                <a:close/>
              </a:path>
            </a:pathLst>
          </a:custGeom>
          <a:solidFill>
            <a:srgbClr val="78AAD6"/>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3200" dirty="0">
                <a:latin typeface="+mn-lt"/>
              </a:rPr>
              <a:t>What variables does this data set contain?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creen Shot 2016-12-30 at 12.07.31 PM.png" descr="Screen Shot 2016-12-30 at 12.07.31 PM.png">
            <a:extLst>
              <a:ext uri="{FF2B5EF4-FFF2-40B4-BE49-F238E27FC236}">
                <a16:creationId xmlns:a16="http://schemas.microsoft.com/office/drawing/2014/main" id="{C7EFCD77-C117-4137-9AE5-BAAEBEA5A6CD}"/>
              </a:ext>
            </a:extLst>
          </p:cNvPr>
          <p:cNvPicPr>
            <a:picLocks noChangeAspect="1"/>
          </p:cNvPicPr>
          <p:nvPr/>
        </p:nvPicPr>
        <p:blipFill>
          <a:blip r:embed="rId2"/>
          <a:stretch>
            <a:fillRect/>
          </a:stretch>
        </p:blipFill>
        <p:spPr>
          <a:xfrm>
            <a:off x="-198207" y="108429"/>
            <a:ext cx="9540413" cy="6641142"/>
          </a:xfrm>
          <a:prstGeom prst="rect">
            <a:avLst/>
          </a:prstGeom>
          <a:ln w="12700">
            <a:miter lim="400000"/>
          </a:ln>
        </p:spPr>
      </p:pic>
      <p:sp>
        <p:nvSpPr>
          <p:cNvPr id="793" name="What variables does this data set contain?"/>
          <p:cNvSpPr/>
          <p:nvPr/>
        </p:nvSpPr>
        <p:spPr>
          <a:xfrm>
            <a:off x="876300" y="1143000"/>
            <a:ext cx="7391399" cy="4724399"/>
          </a:xfrm>
          <a:custGeom>
            <a:avLst/>
            <a:gdLst/>
            <a:ahLst/>
            <a:cxnLst>
              <a:cxn ang="0">
                <a:pos x="wd2" y="hd2"/>
              </a:cxn>
              <a:cxn ang="5400000">
                <a:pos x="wd2" y="hd2"/>
              </a:cxn>
              <a:cxn ang="10800000">
                <a:pos x="wd2" y="hd2"/>
              </a:cxn>
              <a:cxn ang="16200000">
                <a:pos x="wd2" y="hd2"/>
              </a:cxn>
            </a:cxnLst>
            <a:rect l="0" t="0" r="r" b="b"/>
            <a:pathLst>
              <a:path w="21600" h="21600" extrusionOk="0">
                <a:moveTo>
                  <a:pt x="0" y="18657"/>
                </a:moveTo>
                <a:lnTo>
                  <a:pt x="0" y="2943"/>
                </a:lnTo>
                <a:cubicBezTo>
                  <a:pt x="0" y="1318"/>
                  <a:pt x="339" y="0"/>
                  <a:pt x="757" y="0"/>
                </a:cubicBezTo>
                <a:lnTo>
                  <a:pt x="20843" y="0"/>
                </a:lnTo>
                <a:cubicBezTo>
                  <a:pt x="21261" y="0"/>
                  <a:pt x="21600" y="1318"/>
                  <a:pt x="21600" y="2943"/>
                </a:cubicBezTo>
                <a:lnTo>
                  <a:pt x="21600" y="18657"/>
                </a:lnTo>
                <a:cubicBezTo>
                  <a:pt x="21600" y="20282"/>
                  <a:pt x="21261" y="21600"/>
                  <a:pt x="20843" y="21600"/>
                </a:cubicBezTo>
                <a:lnTo>
                  <a:pt x="757" y="21600"/>
                </a:lnTo>
                <a:cubicBezTo>
                  <a:pt x="339" y="21600"/>
                  <a:pt x="0" y="20282"/>
                  <a:pt x="0" y="18657"/>
                </a:cubicBezTo>
                <a:close/>
              </a:path>
            </a:pathLst>
          </a:custGeom>
          <a:solidFill>
            <a:srgbClr val="78AAD6"/>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pPr algn="l"/>
            <a:r>
              <a:rPr lang="en-US" sz="2400" dirty="0">
                <a:latin typeface="+mn-lt"/>
              </a:rPr>
              <a:t>The data uses the original codes given by the World Health Organization. </a:t>
            </a:r>
          </a:p>
          <a:p>
            <a:pPr algn="l"/>
            <a:r>
              <a:rPr lang="en-US" sz="2400" dirty="0">
                <a:latin typeface="+mn-lt"/>
              </a:rPr>
              <a:t>The column names for columns five through 60 are made by combining new_ to a code for method of diagnosis (</a:t>
            </a:r>
            <a:r>
              <a:rPr lang="en-US" sz="2400" dirty="0" err="1">
                <a:latin typeface="+mn-lt"/>
              </a:rPr>
              <a:t>rel</a:t>
            </a:r>
            <a:r>
              <a:rPr lang="en-US" sz="2400" dirty="0">
                <a:latin typeface="+mn-lt"/>
              </a:rPr>
              <a:t> = relapse, </a:t>
            </a:r>
            <a:r>
              <a:rPr lang="en-US" sz="2400" dirty="0" err="1">
                <a:latin typeface="+mn-lt"/>
              </a:rPr>
              <a:t>sn</a:t>
            </a:r>
            <a:r>
              <a:rPr lang="en-US" sz="2400" dirty="0">
                <a:latin typeface="+mn-lt"/>
              </a:rPr>
              <a:t> = negative pulmonary smear, </a:t>
            </a:r>
            <a:r>
              <a:rPr lang="en-US" sz="2400" dirty="0" err="1">
                <a:latin typeface="+mn-lt"/>
              </a:rPr>
              <a:t>sp</a:t>
            </a:r>
            <a:r>
              <a:rPr lang="en-US" sz="2400" dirty="0">
                <a:latin typeface="+mn-lt"/>
              </a:rPr>
              <a:t> = positive pulmonary smear, ep = extrapulmonary) to a code for gender (f = female, m = male) to a code for age group (014 = 0-14 </a:t>
            </a:r>
            <a:r>
              <a:rPr lang="en-US" sz="2400" dirty="0" err="1">
                <a:latin typeface="+mn-lt"/>
              </a:rPr>
              <a:t>yrs</a:t>
            </a:r>
            <a:r>
              <a:rPr lang="en-US" sz="2400" dirty="0">
                <a:latin typeface="+mn-lt"/>
              </a:rPr>
              <a:t> of age, 1524 = 15-24 years of age, 2534 = 25 to 34 years of age, 3544 = 35 to 44 years of age, 4554 = 45 to 54 years of age, 5564 = 55 to 64 years of age, 65 = 65 years of age or older).</a:t>
            </a:r>
          </a:p>
          <a:p>
            <a:pPr algn="l"/>
            <a:endParaRPr lang="en-US" sz="2400" dirty="0">
              <a:latin typeface="+mn-lt"/>
            </a:endParaRPr>
          </a:p>
        </p:txBody>
      </p:sp>
    </p:spTree>
    <p:extLst>
      <p:ext uri="{BB962C8B-B14F-4D97-AF65-F5344CB8AC3E}">
        <p14:creationId xmlns:p14="http://schemas.microsoft.com/office/powerpoint/2010/main" val="195217193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ountry, iso2, iso3 - country identifiers…"/>
          <p:cNvSpPr txBox="1"/>
          <p:nvPr/>
        </p:nvSpPr>
        <p:spPr>
          <a:xfrm>
            <a:off x="539465" y="3016539"/>
            <a:ext cx="8095819" cy="2246841"/>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Autofit/>
          </a:bodyPr>
          <a:lstStyle/>
          <a:p>
            <a:pPr algn="l">
              <a:defRPr sz="6500">
                <a:latin typeface="Source Sans Pro"/>
                <a:ea typeface="Source Sans Pro"/>
                <a:cs typeface="Source Sans Pro"/>
                <a:sym typeface="Source Sans Pro"/>
              </a:defRPr>
            </a:pPr>
            <a:r>
              <a:rPr sz="2300" b="1" dirty="0">
                <a:solidFill>
                  <a:srgbClr val="78AAD6"/>
                </a:solidFill>
              </a:rPr>
              <a:t>country</a:t>
            </a:r>
            <a:r>
              <a:rPr sz="2300" dirty="0"/>
              <a:t>, </a:t>
            </a:r>
            <a:r>
              <a:rPr sz="2300" b="1" dirty="0">
                <a:solidFill>
                  <a:srgbClr val="78AAD6"/>
                </a:solidFill>
              </a:rPr>
              <a:t>iso2</a:t>
            </a:r>
            <a:r>
              <a:rPr sz="2300" dirty="0"/>
              <a:t>, </a:t>
            </a:r>
            <a:r>
              <a:rPr sz="2300" b="1" dirty="0">
                <a:solidFill>
                  <a:srgbClr val="78AAD6"/>
                </a:solidFill>
              </a:rPr>
              <a:t>iso3</a:t>
            </a:r>
            <a:r>
              <a:rPr sz="2300" dirty="0"/>
              <a:t> - country identifiers</a:t>
            </a:r>
          </a:p>
          <a:p>
            <a:pPr algn="l">
              <a:defRPr sz="6500">
                <a:latin typeface="Source Sans Pro"/>
                <a:ea typeface="Source Sans Pro"/>
                <a:cs typeface="Source Sans Pro"/>
                <a:sym typeface="Source Sans Pro"/>
              </a:defRPr>
            </a:pPr>
            <a:r>
              <a:rPr sz="2300" b="1" dirty="0">
                <a:solidFill>
                  <a:srgbClr val="78AAD6"/>
                </a:solidFill>
              </a:rPr>
              <a:t>year</a:t>
            </a:r>
            <a:r>
              <a:rPr sz="2300" dirty="0"/>
              <a:t> - year</a:t>
            </a:r>
          </a:p>
          <a:p>
            <a:pPr algn="l">
              <a:defRPr sz="6500">
                <a:latin typeface="Source Sans Pro"/>
                <a:ea typeface="Source Sans Pro"/>
                <a:cs typeface="Source Sans Pro"/>
                <a:sym typeface="Source Sans Pro"/>
              </a:defRPr>
            </a:pPr>
            <a:r>
              <a:rPr sz="2300" dirty="0"/>
              <a:t>other columns names - encode </a:t>
            </a:r>
            <a:r>
              <a:rPr sz="2300" b="1" dirty="0">
                <a:solidFill>
                  <a:srgbClr val="78AAD6"/>
                </a:solidFill>
              </a:rPr>
              <a:t>type</a:t>
            </a:r>
            <a:r>
              <a:rPr sz="2300" dirty="0"/>
              <a:t> of TB case, </a:t>
            </a:r>
            <a:r>
              <a:rPr sz="2300" b="1" dirty="0">
                <a:solidFill>
                  <a:srgbClr val="78AAD6"/>
                </a:solidFill>
              </a:rPr>
              <a:t>sex</a:t>
            </a:r>
            <a:r>
              <a:rPr sz="2300" dirty="0"/>
              <a:t>, and </a:t>
            </a:r>
            <a:r>
              <a:rPr sz="2300" b="1" dirty="0">
                <a:solidFill>
                  <a:srgbClr val="78AAD6"/>
                </a:solidFill>
              </a:rPr>
              <a:t>age</a:t>
            </a:r>
          </a:p>
        </p:txBody>
      </p:sp>
      <p:pic>
        <p:nvPicPr>
          <p:cNvPr id="798" name="Screen Shot 2016-12-30 at 12.16.13 PM.png" descr="Screen Shot 2016-12-30 at 12.16.13 PM.png"/>
          <p:cNvPicPr>
            <a:picLocks noChangeAspect="1"/>
          </p:cNvPicPr>
          <p:nvPr/>
        </p:nvPicPr>
        <p:blipFill>
          <a:blip r:embed="rId2"/>
          <a:srcRect l="599" t="5822" r="89" b="5822"/>
          <a:stretch>
            <a:fillRect/>
          </a:stretch>
        </p:blipFill>
        <p:spPr>
          <a:xfrm>
            <a:off x="539465" y="1981200"/>
            <a:ext cx="7911844" cy="776176"/>
          </a:xfrm>
          <a:prstGeom prst="rect">
            <a:avLst/>
          </a:prstGeom>
          <a:ln w="12700">
            <a:miter lim="400000"/>
          </a:ln>
        </p:spPr>
      </p:pic>
      <p:sp>
        <p:nvSpPr>
          <p:cNvPr id="2" name="Title 1"/>
          <p:cNvSpPr>
            <a:spLocks noGrp="1"/>
          </p:cNvSpPr>
          <p:nvPr>
            <p:ph type="title"/>
          </p:nvPr>
        </p:nvSpPr>
        <p:spPr/>
        <p:txBody>
          <a:bodyPr/>
          <a:lstStyle/>
          <a:p>
            <a:r>
              <a:rPr lang="en-US" sz="2800" dirty="0"/>
              <a:t>WHO variables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 name="pdf-tidyr.pdf" descr="pdf-tidyr.pdf"/>
          <p:cNvPicPr>
            <a:picLocks noChangeAspect="1"/>
          </p:cNvPicPr>
          <p:nvPr/>
        </p:nvPicPr>
        <p:blipFill>
          <a:blip r:embed="rId2"/>
          <a:stretch>
            <a:fillRect/>
          </a:stretch>
        </p:blipFill>
        <p:spPr>
          <a:xfrm>
            <a:off x="8419609" y="5861119"/>
            <a:ext cx="576263" cy="890805"/>
          </a:xfrm>
          <a:prstGeom prst="rect">
            <a:avLst/>
          </a:prstGeom>
          <a:ln w="12700">
            <a:miter lim="400000"/>
          </a:ln>
        </p:spPr>
      </p:pic>
      <p:pic>
        <p:nvPicPr>
          <p:cNvPr id="802" name="Screen Shot 2016-12-30 at 12.16.13 PM.png" descr="Screen Shot 2016-12-30 at 12.16.13 PM.png"/>
          <p:cNvPicPr>
            <a:picLocks noChangeAspect="1"/>
          </p:cNvPicPr>
          <p:nvPr/>
        </p:nvPicPr>
        <p:blipFill>
          <a:blip r:embed="rId3"/>
          <a:srcRect l="70617" t="5822" r="89" b="5822"/>
          <a:stretch>
            <a:fillRect/>
          </a:stretch>
        </p:blipFill>
        <p:spPr>
          <a:xfrm>
            <a:off x="3402583" y="1558374"/>
            <a:ext cx="2338903" cy="860512"/>
          </a:xfrm>
          <a:prstGeom prst="rect">
            <a:avLst/>
          </a:prstGeom>
          <a:ln w="12700">
            <a:miter lim="400000"/>
          </a:ln>
        </p:spPr>
      </p:pic>
      <p:sp>
        <p:nvSpPr>
          <p:cNvPr id="803" name="Type of TB case…"/>
          <p:cNvSpPr txBox="1"/>
          <p:nvPr/>
        </p:nvSpPr>
        <p:spPr>
          <a:xfrm>
            <a:off x="800842" y="3052368"/>
            <a:ext cx="3237758" cy="2434032"/>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47500" lnSpcReduction="20000"/>
          </a:bodyPr>
          <a:lstStyle/>
          <a:p>
            <a:pPr algn="l">
              <a:defRPr sz="5000">
                <a:latin typeface="Source Sans Pro"/>
                <a:ea typeface="Source Sans Pro"/>
                <a:cs typeface="Source Sans Pro"/>
                <a:sym typeface="Source Sans Pro"/>
              </a:defRPr>
            </a:pPr>
            <a:r>
              <a:rPr b="1" dirty="0">
                <a:solidFill>
                  <a:srgbClr val="78AAD6"/>
                </a:solidFill>
              </a:rPr>
              <a:t>Type</a:t>
            </a:r>
            <a:r>
              <a:rPr dirty="0"/>
              <a:t> of TB case</a:t>
            </a:r>
          </a:p>
          <a:p>
            <a:pPr marL="186690" indent="-186690" algn="l">
              <a:buSzPct val="100000"/>
              <a:buChar char="•"/>
              <a:defRPr sz="5000">
                <a:latin typeface="Source Sans Pro"/>
                <a:ea typeface="Source Sans Pro"/>
                <a:cs typeface="Source Sans Pro"/>
                <a:sym typeface="Source Sans Pro"/>
              </a:defRPr>
            </a:pPr>
            <a:r>
              <a:rPr b="1" dirty="0" err="1">
                <a:solidFill>
                  <a:srgbClr val="89AC69"/>
                </a:solidFill>
              </a:rPr>
              <a:t>rel</a:t>
            </a:r>
            <a:r>
              <a:rPr dirty="0"/>
              <a:t> - relapse</a:t>
            </a:r>
          </a:p>
          <a:p>
            <a:pPr marL="186690" indent="-186690" algn="l">
              <a:buSzPct val="100000"/>
              <a:buChar char="•"/>
              <a:defRPr sz="5000">
                <a:latin typeface="Source Sans Pro"/>
                <a:ea typeface="Source Sans Pro"/>
                <a:cs typeface="Source Sans Pro"/>
                <a:sym typeface="Source Sans Pro"/>
              </a:defRPr>
            </a:pPr>
            <a:r>
              <a:rPr b="1" dirty="0">
                <a:solidFill>
                  <a:srgbClr val="89AC69"/>
                </a:solidFill>
              </a:rPr>
              <a:t>ep</a:t>
            </a:r>
            <a:r>
              <a:rPr dirty="0"/>
              <a:t> - extra-pulmonary</a:t>
            </a:r>
          </a:p>
          <a:p>
            <a:pPr marL="186690" indent="-186690" algn="l">
              <a:buSzPct val="100000"/>
              <a:buChar char="•"/>
              <a:defRPr sz="5000">
                <a:latin typeface="Source Sans Pro"/>
                <a:ea typeface="Source Sans Pro"/>
                <a:cs typeface="Source Sans Pro"/>
                <a:sym typeface="Source Sans Pro"/>
              </a:defRPr>
            </a:pPr>
            <a:r>
              <a:rPr b="1" dirty="0" err="1">
                <a:solidFill>
                  <a:srgbClr val="89AC69"/>
                </a:solidFill>
              </a:rPr>
              <a:t>sn</a:t>
            </a:r>
            <a:r>
              <a:rPr dirty="0"/>
              <a:t>- pulmonary, smear negative</a:t>
            </a:r>
          </a:p>
          <a:p>
            <a:pPr marL="186690" indent="-186690" algn="l">
              <a:buSzPct val="100000"/>
              <a:buChar char="•"/>
              <a:defRPr sz="5000">
                <a:latin typeface="Source Sans Pro"/>
                <a:ea typeface="Source Sans Pro"/>
                <a:cs typeface="Source Sans Pro"/>
                <a:sym typeface="Source Sans Pro"/>
              </a:defRPr>
            </a:pPr>
            <a:r>
              <a:rPr b="1" dirty="0" err="1">
                <a:solidFill>
                  <a:srgbClr val="89AC69"/>
                </a:solidFill>
              </a:rPr>
              <a:t>sp</a:t>
            </a:r>
            <a:r>
              <a:rPr dirty="0"/>
              <a:t> -pulmonary, smear positive</a:t>
            </a:r>
          </a:p>
        </p:txBody>
      </p:sp>
      <p:sp>
        <p:nvSpPr>
          <p:cNvPr id="804" name="Age group…"/>
          <p:cNvSpPr txBox="1"/>
          <p:nvPr/>
        </p:nvSpPr>
        <p:spPr>
          <a:xfrm>
            <a:off x="5765812" y="3052368"/>
            <a:ext cx="2577347" cy="3221397"/>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40000" lnSpcReduction="20000"/>
          </a:bodyPr>
          <a:lstStyle/>
          <a:p>
            <a:pPr algn="l" defTabSz="240457">
              <a:defRPr sz="4900">
                <a:latin typeface="Source Sans Pro"/>
                <a:ea typeface="Source Sans Pro"/>
                <a:cs typeface="Source Sans Pro"/>
                <a:sym typeface="Source Sans Pro"/>
              </a:defRPr>
            </a:pPr>
            <a:r>
              <a:rPr b="1" dirty="0">
                <a:solidFill>
                  <a:srgbClr val="78AAD6"/>
                </a:solidFill>
              </a:rPr>
              <a:t>Age</a:t>
            </a:r>
            <a:r>
              <a:rPr dirty="0"/>
              <a:t> group</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014 </a:t>
            </a:r>
            <a:r>
              <a:rPr dirty="0"/>
              <a:t>- 0 to 14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1524</a:t>
            </a:r>
            <a:r>
              <a:rPr dirty="0"/>
              <a:t> - 15 to 24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2534</a:t>
            </a:r>
            <a:r>
              <a:rPr dirty="0"/>
              <a:t> - 25 to 34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3544</a:t>
            </a:r>
            <a:r>
              <a:rPr dirty="0"/>
              <a:t> - 35 to 44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4554</a:t>
            </a:r>
            <a:r>
              <a:rPr dirty="0"/>
              <a:t> - 45 to 54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5564</a:t>
            </a:r>
            <a:r>
              <a:rPr dirty="0"/>
              <a:t> - 55 to 64 years old</a:t>
            </a:r>
          </a:p>
          <a:p>
            <a:pPr marL="182956" indent="-182956" algn="l" defTabSz="240457">
              <a:buSzPct val="100000"/>
              <a:buChar char="•"/>
              <a:defRPr sz="4900">
                <a:latin typeface="Source Sans Pro"/>
                <a:ea typeface="Source Sans Pro"/>
                <a:cs typeface="Source Sans Pro"/>
                <a:sym typeface="Source Sans Pro"/>
              </a:defRPr>
            </a:pPr>
            <a:r>
              <a:rPr b="1" dirty="0">
                <a:solidFill>
                  <a:srgbClr val="89AC69"/>
                </a:solidFill>
              </a:rPr>
              <a:t>65</a:t>
            </a:r>
            <a:r>
              <a:rPr dirty="0"/>
              <a:t> - 65 and older</a:t>
            </a:r>
          </a:p>
        </p:txBody>
      </p:sp>
      <p:sp>
        <p:nvSpPr>
          <p:cNvPr id="805" name="Gender…"/>
          <p:cNvSpPr txBox="1"/>
          <p:nvPr/>
        </p:nvSpPr>
        <p:spPr>
          <a:xfrm>
            <a:off x="4191000" y="3198265"/>
            <a:ext cx="1370692" cy="1297535"/>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47500" lnSpcReduction="20000"/>
          </a:bodyPr>
          <a:lstStyle/>
          <a:p>
            <a:pPr algn="l">
              <a:defRPr sz="5000" b="1">
                <a:solidFill>
                  <a:srgbClr val="78AAD6"/>
                </a:solidFill>
                <a:latin typeface="Source Sans Pro"/>
                <a:ea typeface="Source Sans Pro"/>
                <a:cs typeface="Source Sans Pro"/>
                <a:sym typeface="Source Sans Pro"/>
              </a:defRPr>
            </a:pPr>
            <a:r>
              <a:rPr dirty="0"/>
              <a:t>Gender</a:t>
            </a:r>
          </a:p>
          <a:p>
            <a:pPr marL="186690" indent="-186690" algn="l">
              <a:buSzPct val="100000"/>
              <a:buChar char="•"/>
              <a:defRPr sz="5000">
                <a:latin typeface="Source Sans Pro"/>
                <a:ea typeface="Source Sans Pro"/>
                <a:cs typeface="Source Sans Pro"/>
                <a:sym typeface="Source Sans Pro"/>
              </a:defRPr>
            </a:pPr>
            <a:r>
              <a:rPr b="1" dirty="0">
                <a:solidFill>
                  <a:srgbClr val="89AC69"/>
                </a:solidFill>
              </a:rPr>
              <a:t>m</a:t>
            </a:r>
            <a:r>
              <a:rPr dirty="0"/>
              <a:t> - male</a:t>
            </a:r>
          </a:p>
          <a:p>
            <a:pPr marL="186690" indent="-186690" algn="l">
              <a:buSzPct val="100000"/>
              <a:buChar char="•"/>
              <a:defRPr sz="5000">
                <a:latin typeface="Source Sans Pro"/>
                <a:ea typeface="Source Sans Pro"/>
                <a:cs typeface="Source Sans Pro"/>
                <a:sym typeface="Source Sans Pro"/>
              </a:defRPr>
            </a:pPr>
            <a:r>
              <a:rPr b="1" dirty="0">
                <a:solidFill>
                  <a:srgbClr val="89AC69"/>
                </a:solidFill>
              </a:rPr>
              <a:t>f</a:t>
            </a:r>
            <a:r>
              <a:rPr dirty="0"/>
              <a:t> - female</a:t>
            </a:r>
          </a:p>
        </p:txBody>
      </p:sp>
      <p:sp>
        <p:nvSpPr>
          <p:cNvPr id="806" name="Line"/>
          <p:cNvSpPr/>
          <p:nvPr/>
        </p:nvSpPr>
        <p:spPr>
          <a:xfrm flipV="1">
            <a:off x="2470856" y="2213318"/>
            <a:ext cx="1866683" cy="860426"/>
          </a:xfrm>
          <a:prstGeom prst="line">
            <a:avLst/>
          </a:prstGeom>
          <a:ln w="50800">
            <a:solidFill>
              <a:srgbClr val="000000"/>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807" name="Line"/>
          <p:cNvSpPr/>
          <p:nvPr/>
        </p:nvSpPr>
        <p:spPr>
          <a:xfrm flipV="1">
            <a:off x="4880612" y="2213318"/>
            <a:ext cx="0" cy="860426"/>
          </a:xfrm>
          <a:prstGeom prst="line">
            <a:avLst/>
          </a:prstGeom>
          <a:ln w="50800">
            <a:solidFill>
              <a:srgbClr val="000000"/>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808" name="Line"/>
          <p:cNvSpPr/>
          <p:nvPr/>
        </p:nvSpPr>
        <p:spPr>
          <a:xfrm flipH="1" flipV="1">
            <a:off x="5327975" y="2213318"/>
            <a:ext cx="645319" cy="860426"/>
          </a:xfrm>
          <a:prstGeom prst="line">
            <a:avLst/>
          </a:prstGeom>
          <a:ln w="50800">
            <a:solidFill>
              <a:srgbClr val="000000"/>
            </a:solidFill>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r>
              <a:rPr lang="en-US" sz="3200" dirty="0"/>
              <a:t>WHO codes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0" name="Screen Shot 2016-12-30 at 12.07.31 PM.png" descr="Screen Shot 2016-12-30 at 12.07.31 PM.png"/>
          <p:cNvPicPr>
            <a:picLocks noChangeAspect="1"/>
          </p:cNvPicPr>
          <p:nvPr/>
        </p:nvPicPr>
        <p:blipFill>
          <a:blip r:embed="rId2"/>
          <a:stretch>
            <a:fillRect/>
          </a:stretch>
        </p:blipFill>
        <p:spPr>
          <a:xfrm>
            <a:off x="-198207" y="108429"/>
            <a:ext cx="9540413" cy="6641142"/>
          </a:xfrm>
          <a:prstGeom prst="rect">
            <a:avLst/>
          </a:prstGeom>
          <a:ln w="12700">
            <a:miter lim="400000"/>
          </a:ln>
        </p:spPr>
      </p:pic>
      <p:grpSp>
        <p:nvGrpSpPr>
          <p:cNvPr id="813" name="Group"/>
          <p:cNvGrpSpPr/>
          <p:nvPr/>
        </p:nvGrpSpPr>
        <p:grpSpPr>
          <a:xfrm>
            <a:off x="1236270" y="792363"/>
            <a:ext cx="285255" cy="5573402"/>
            <a:chOff x="0" y="0"/>
            <a:chExt cx="760679" cy="11146802"/>
          </a:xfrm>
        </p:grpSpPr>
        <p:sp>
          <p:nvSpPr>
            <p:cNvPr id="811" name="Line"/>
            <p:cNvSpPr/>
            <p:nvPr/>
          </p:nvSpPr>
          <p:spPr>
            <a:xfrm flipV="1">
              <a:off x="-1" y="0"/>
              <a:ext cx="2" cy="11146802"/>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12" name="Line"/>
            <p:cNvSpPr/>
            <p:nvPr/>
          </p:nvSpPr>
          <p:spPr>
            <a:xfrm flipV="1">
              <a:off x="760679" y="1"/>
              <a:ext cx="1" cy="11146802"/>
            </a:xfrm>
            <a:prstGeom prst="line">
              <a:avLst/>
            </a:prstGeom>
            <a:noFill/>
            <a:ln w="38100" cap="flat">
              <a:solidFill>
                <a:srgbClr val="000000"/>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817" name="Group"/>
          <p:cNvGrpSpPr/>
          <p:nvPr/>
        </p:nvGrpSpPr>
        <p:grpSpPr>
          <a:xfrm>
            <a:off x="1919753" y="929578"/>
            <a:ext cx="7175706" cy="5424977"/>
            <a:chOff x="0" y="0"/>
            <a:chExt cx="19135216" cy="10849952"/>
          </a:xfrm>
        </p:grpSpPr>
        <p:sp>
          <p:nvSpPr>
            <p:cNvPr id="814" name="Rounded Rectangle"/>
            <p:cNvSpPr/>
            <p:nvPr/>
          </p:nvSpPr>
          <p:spPr>
            <a:xfrm>
              <a:off x="0" y="0"/>
              <a:ext cx="1753577" cy="10849952"/>
            </a:xfrm>
            <a:prstGeom prst="roundRect">
              <a:avLst>
                <a:gd name="adj" fmla="val 10864"/>
              </a:avLst>
            </a:prstGeom>
            <a:noFill/>
            <a:ln w="381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15" name="Rounded Rectangle"/>
            <p:cNvSpPr/>
            <p:nvPr/>
          </p:nvSpPr>
          <p:spPr>
            <a:xfrm>
              <a:off x="0" y="0"/>
              <a:ext cx="19135216" cy="731644"/>
            </a:xfrm>
            <a:prstGeom prst="roundRect">
              <a:avLst>
                <a:gd name="adj" fmla="val 19130"/>
              </a:avLst>
            </a:prstGeom>
            <a:noFill/>
            <a:ln w="381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16" name="Line"/>
            <p:cNvSpPr/>
            <p:nvPr/>
          </p:nvSpPr>
          <p:spPr>
            <a:xfrm>
              <a:off x="2322436" y="1019630"/>
              <a:ext cx="7329202" cy="5190521"/>
            </a:xfrm>
            <a:custGeom>
              <a:avLst/>
              <a:gdLst/>
              <a:ahLst/>
              <a:cxnLst>
                <a:cxn ang="0">
                  <a:pos x="wd2" y="hd2"/>
                </a:cxn>
                <a:cxn ang="5400000">
                  <a:pos x="wd2" y="hd2"/>
                </a:cxn>
                <a:cxn ang="10800000">
                  <a:pos x="wd2" y="hd2"/>
                </a:cxn>
                <a:cxn ang="16200000">
                  <a:pos x="wd2" y="hd2"/>
                </a:cxn>
              </a:cxnLst>
              <a:rect l="0" t="0" r="r" b="b"/>
              <a:pathLst>
                <a:path w="21600" h="21319" extrusionOk="0">
                  <a:moveTo>
                    <a:pt x="21600" y="0"/>
                  </a:moveTo>
                  <a:cubicBezTo>
                    <a:pt x="20561" y="4715"/>
                    <a:pt x="18703" y="9000"/>
                    <a:pt x="16190" y="12474"/>
                  </a:cubicBezTo>
                  <a:cubicBezTo>
                    <a:pt x="11900" y="18406"/>
                    <a:pt x="6040" y="21600"/>
                    <a:pt x="0" y="21299"/>
                  </a:cubicBezTo>
                </a:path>
              </a:pathLst>
            </a:custGeom>
            <a:noFill/>
            <a:ln w="381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 grpId="0" advAuto="0"/>
      <p:bldP spid="817" grpId="0"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Gather the 5th through 60th columns of who into a pair of key:value columns named codes and n.…"/>
          <p:cNvSpPr txBox="1">
            <a:spLocks noGrp="1"/>
          </p:cNvSpPr>
          <p:nvPr>
            <p:ph type="body" sz="quarter" idx="13"/>
          </p:nvPr>
        </p:nvSpPr>
        <p:spPr>
          <a:xfrm>
            <a:off x="762000" y="1828800"/>
            <a:ext cx="7358063" cy="3143489"/>
          </a:xfrm>
          <a:prstGeom prst="rect">
            <a:avLst/>
          </a:prstGeom>
        </p:spPr>
        <p:txBody>
          <a:bodyPr lIns="30004" tIns="30004" rIns="30004" bIns="30004"/>
          <a:lstStyle/>
          <a:p>
            <a:pPr marL="457200" indent="-457200" algn="l" defTabSz="245364">
              <a:spcBef>
                <a:spcPts val="546"/>
              </a:spcBef>
              <a:buFont typeface="Arial" panose="020B0604020202020204" pitchFamily="34" charset="0"/>
              <a:buChar char="•"/>
              <a:defRPr sz="6000">
                <a:solidFill>
                  <a:srgbClr val="005493"/>
                </a:solidFill>
                <a:latin typeface="Source Sans Pro"/>
                <a:ea typeface="Source Sans Pro"/>
                <a:cs typeface="Source Sans Pro"/>
                <a:sym typeface="Source Sans Pro"/>
              </a:defRPr>
            </a:pPr>
            <a:r>
              <a:rPr lang="en-US" sz="3200" dirty="0" err="1">
                <a:latin typeface="+mn-lt"/>
              </a:rPr>
              <a:t>pivot_longer</a:t>
            </a:r>
            <a:r>
              <a:rPr sz="3200" dirty="0">
                <a:latin typeface="+mn-lt"/>
              </a:rPr>
              <a:t> the </a:t>
            </a:r>
            <a:r>
              <a:rPr sz="3200" b="1" dirty="0">
                <a:latin typeface="+mn-lt"/>
              </a:rPr>
              <a:t>5th through 60th</a:t>
            </a:r>
            <a:r>
              <a:rPr sz="3200" dirty="0">
                <a:latin typeface="+mn-lt"/>
              </a:rPr>
              <a:t> columns of who into a pair of columns named </a:t>
            </a:r>
            <a:r>
              <a:rPr sz="3200" b="1" i="1" dirty="0">
                <a:latin typeface="+mn-lt"/>
              </a:rPr>
              <a:t>codes</a:t>
            </a:r>
            <a:r>
              <a:rPr sz="3200" dirty="0">
                <a:latin typeface="+mn-lt"/>
              </a:rPr>
              <a:t> and </a:t>
            </a:r>
            <a:r>
              <a:rPr sz="3200" b="1" i="1" dirty="0">
                <a:latin typeface="+mn-lt"/>
              </a:rPr>
              <a:t>n</a:t>
            </a:r>
            <a:r>
              <a:rPr sz="3200" dirty="0">
                <a:latin typeface="+mn-lt"/>
              </a:rPr>
              <a:t>.</a:t>
            </a:r>
            <a:endParaRPr lang="en-US" sz="3200" dirty="0">
              <a:latin typeface="+mn-lt"/>
            </a:endParaRPr>
          </a:p>
          <a:p>
            <a:pPr marL="457200" indent="-457200" algn="l" defTabSz="245364">
              <a:spcBef>
                <a:spcPts val="546"/>
              </a:spcBef>
              <a:buFont typeface="Arial" panose="020B0604020202020204" pitchFamily="34" charset="0"/>
              <a:buChar char="•"/>
              <a:defRPr sz="6000">
                <a:solidFill>
                  <a:srgbClr val="005493"/>
                </a:solidFill>
                <a:latin typeface="Source Sans Pro"/>
                <a:ea typeface="Source Sans Pro"/>
                <a:cs typeface="Source Sans Pro"/>
                <a:sym typeface="Source Sans Pro"/>
              </a:defRPr>
            </a:pPr>
            <a:endParaRPr sz="3200" dirty="0">
              <a:latin typeface="+mn-lt"/>
            </a:endParaRPr>
          </a:p>
          <a:p>
            <a:pPr marL="457200" indent="-457200" algn="l" defTabSz="245364">
              <a:spcBef>
                <a:spcPts val="546"/>
              </a:spcBef>
              <a:buFont typeface="Arial" panose="020B0604020202020204" pitchFamily="34" charset="0"/>
              <a:buChar char="•"/>
              <a:defRPr sz="6000">
                <a:solidFill>
                  <a:srgbClr val="005493"/>
                </a:solidFill>
                <a:latin typeface="Source Sans Pro"/>
                <a:ea typeface="Source Sans Pro"/>
                <a:cs typeface="Source Sans Pro"/>
                <a:sym typeface="Source Sans Pro"/>
              </a:defRPr>
            </a:pPr>
            <a:r>
              <a:rPr sz="3200" dirty="0">
                <a:latin typeface="+mn-lt"/>
              </a:rPr>
              <a:t>Then select just the </a:t>
            </a:r>
            <a:r>
              <a:rPr sz="3200" b="1" dirty="0">
                <a:latin typeface="+mn-lt"/>
              </a:rPr>
              <a:t>county</a:t>
            </a:r>
            <a:r>
              <a:rPr sz="3200" dirty="0">
                <a:latin typeface="+mn-lt"/>
              </a:rPr>
              <a:t>, </a:t>
            </a:r>
            <a:r>
              <a:rPr sz="3200" b="1" dirty="0">
                <a:latin typeface="+mn-lt"/>
              </a:rPr>
              <a:t>year</a:t>
            </a:r>
            <a:r>
              <a:rPr sz="3200" dirty="0">
                <a:latin typeface="+mn-lt"/>
              </a:rPr>
              <a:t>, </a:t>
            </a:r>
            <a:r>
              <a:rPr sz="3200" b="1" dirty="0">
                <a:latin typeface="+mn-lt"/>
              </a:rPr>
              <a:t>codes</a:t>
            </a:r>
            <a:r>
              <a:rPr sz="3200" dirty="0">
                <a:latin typeface="+mn-lt"/>
              </a:rPr>
              <a:t> and </a:t>
            </a:r>
            <a:r>
              <a:rPr sz="3200" b="1" dirty="0">
                <a:latin typeface="+mn-lt"/>
              </a:rPr>
              <a:t>n</a:t>
            </a:r>
            <a:r>
              <a:rPr sz="3200" dirty="0">
                <a:latin typeface="+mn-lt"/>
              </a:rPr>
              <a:t> variables.</a:t>
            </a:r>
          </a:p>
        </p:txBody>
      </p:sp>
      <p:sp>
        <p:nvSpPr>
          <p:cNvPr id="819" name="Your Turn 5"/>
          <p:cNvSpPr txBox="1">
            <a:spLocks noGrp="1"/>
          </p:cNvSpPr>
          <p:nvPr>
            <p:ph type="title" idx="4294967295"/>
          </p:nvPr>
        </p:nvSpPr>
        <p:spPr>
          <a:xfrm>
            <a:off x="304800" y="122237"/>
            <a:ext cx="8504238" cy="487363"/>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lang="en-US" sz="3200" dirty="0">
                <a:solidFill>
                  <a:schemeClr val="tx1"/>
                </a:solidFill>
                <a:latin typeface="+mj-lt"/>
              </a:rPr>
              <a:t>Your Turn</a:t>
            </a:r>
            <a:endParaRPr sz="3200" dirty="0">
              <a:solidFill>
                <a:schemeClr val="tx1"/>
              </a:solidFill>
              <a:latin typeface="+mj-lt"/>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 name="Screen Shot 2017-07-20 at 3.01.24 PM.png" descr="Screen Shot 2017-07-20 at 3.01.24 PM.png"/>
          <p:cNvPicPr>
            <a:picLocks noChangeAspect="1"/>
          </p:cNvPicPr>
          <p:nvPr/>
        </p:nvPicPr>
        <p:blipFill>
          <a:blip r:embed="rId2"/>
          <a:srcRect t="5955"/>
          <a:stretch>
            <a:fillRect/>
          </a:stretch>
        </p:blipFill>
        <p:spPr>
          <a:xfrm>
            <a:off x="1621179" y="1880995"/>
            <a:ext cx="5901642" cy="4309891"/>
          </a:xfrm>
          <a:prstGeom prst="rect">
            <a:avLst/>
          </a:prstGeom>
          <a:ln w="12700">
            <a:miter lim="400000"/>
          </a:ln>
        </p:spPr>
      </p:pic>
      <p:sp>
        <p:nvSpPr>
          <p:cNvPr id="825" name="Rectangle"/>
          <p:cNvSpPr/>
          <p:nvPr/>
        </p:nvSpPr>
        <p:spPr>
          <a:xfrm>
            <a:off x="422685" y="234533"/>
            <a:ext cx="8284208" cy="1502913"/>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26" name="who %&gt;%…"/>
          <p:cNvSpPr txBox="1"/>
          <p:nvPr/>
        </p:nvSpPr>
        <p:spPr>
          <a:xfrm>
            <a:off x="532953" y="235371"/>
            <a:ext cx="8190744" cy="1501236"/>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who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err="1">
                <a:latin typeface="Miriam Fixed" panose="020B0509050101010101" pitchFamily="49" charset="-79"/>
                <a:cs typeface="Miriam Fixed" panose="020B0509050101010101" pitchFamily="49" charset="-79"/>
              </a:rPr>
              <a:t>pivot_longer</a:t>
            </a:r>
            <a:r>
              <a:rPr sz="2800" dirty="0">
                <a:latin typeface="Miriam Fixed" panose="020B0509050101010101" pitchFamily="49" charset="-79"/>
                <a:cs typeface="Miriam Fixed" panose="020B0509050101010101" pitchFamily="49" charset="-79"/>
              </a:rPr>
              <a:t>(</a:t>
            </a:r>
            <a:r>
              <a:rPr lang="en-US" sz="2800" dirty="0">
                <a:latin typeface="Miriam Fixed" panose="020B0509050101010101" pitchFamily="49" charset="-79"/>
                <a:cs typeface="Miriam Fixed" panose="020B0509050101010101" pitchFamily="49" charset="-79"/>
              </a:rPr>
              <a:t>5:60, </a:t>
            </a:r>
            <a:r>
              <a:rPr sz="2800" dirty="0">
                <a:latin typeface="Miriam Fixed" panose="020B0509050101010101" pitchFamily="49" charset="-79"/>
                <a:cs typeface="Miriam Fixed" panose="020B0509050101010101" pitchFamily="49" charset="-79"/>
              </a:rPr>
              <a:t>"codes", "n")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select(-iso2, -iso3)</a:t>
            </a:r>
          </a:p>
        </p:txBody>
      </p:sp>
      <p:grpSp>
        <p:nvGrpSpPr>
          <p:cNvPr id="830" name="Group"/>
          <p:cNvGrpSpPr/>
          <p:nvPr/>
        </p:nvGrpSpPr>
        <p:grpSpPr>
          <a:xfrm>
            <a:off x="4038600" y="2394661"/>
            <a:ext cx="1215020" cy="3091739"/>
            <a:chOff x="-190826" y="-102055"/>
            <a:chExt cx="3240052" cy="7823718"/>
          </a:xfrm>
        </p:grpSpPr>
        <p:sp>
          <p:nvSpPr>
            <p:cNvPr id="827" name="Rectangle"/>
            <p:cNvSpPr/>
            <p:nvPr/>
          </p:nvSpPr>
          <p:spPr>
            <a:xfrm>
              <a:off x="-190827" y="-102056"/>
              <a:ext cx="1136869" cy="7819557"/>
            </a:xfrm>
            <a:prstGeom prst="roundRect">
              <a:avLst>
                <a:gd name="adj" fmla="val 0"/>
              </a:avLst>
            </a:prstGeom>
            <a:noFill/>
            <a:ln w="28575" cap="flat">
              <a:solidFill>
                <a:schemeClr val="accent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28" name="Rectangle"/>
            <p:cNvSpPr/>
            <p:nvPr/>
          </p:nvSpPr>
          <p:spPr>
            <a:xfrm>
              <a:off x="950181" y="-101600"/>
              <a:ext cx="652846" cy="7823264"/>
            </a:xfrm>
            <a:prstGeom prst="roundRect">
              <a:avLst>
                <a:gd name="adj" fmla="val 0"/>
              </a:avLst>
            </a:prstGeom>
            <a:noFill/>
            <a:ln w="28575" cap="flat">
              <a:solidFill>
                <a:schemeClr val="accent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29" name="Rectangle"/>
            <p:cNvSpPr/>
            <p:nvPr/>
          </p:nvSpPr>
          <p:spPr>
            <a:xfrm>
              <a:off x="1611452" y="-102056"/>
              <a:ext cx="1437774" cy="7813490"/>
            </a:xfrm>
            <a:prstGeom prst="roundRect">
              <a:avLst>
                <a:gd name="adj" fmla="val 0"/>
              </a:avLst>
            </a:prstGeom>
            <a:noFill/>
            <a:ln w="28575" cap="flat">
              <a:solidFill>
                <a:schemeClr val="accent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 grpId="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separate()</a:t>
            </a:r>
          </a:p>
        </p:txBody>
      </p:sp>
      <p:sp>
        <p:nvSpPr>
          <p:cNvPr id="3" name="Subtitle 2"/>
          <p:cNvSpPr>
            <a:spLocks noGrp="1"/>
          </p:cNvSpPr>
          <p:nvPr>
            <p:ph type="subTitle" idx="1"/>
          </p:nvPr>
        </p:nvSpPr>
        <p:spPr/>
        <p:txBody>
          <a:bodyPr/>
          <a:lstStyle/>
          <a:p>
            <a:endParaRPr lang="en-US"/>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plits a column by dividing values at a specific character."/>
          <p:cNvSpPr txBox="1"/>
          <p:nvPr/>
        </p:nvSpPr>
        <p:spPr>
          <a:xfrm>
            <a:off x="1032391" y="1143000"/>
            <a:ext cx="6663809" cy="71477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rmAutofit/>
          </a:bodyPr>
          <a:lstStyle>
            <a:lvl1pPr algn="l">
              <a:defRPr sz="6000">
                <a:latin typeface="Source Sans Pro Light"/>
                <a:ea typeface="Source Sans Pro Light"/>
                <a:cs typeface="Source Sans Pro Light"/>
                <a:sym typeface="Source Sans Pro Light"/>
              </a:defRPr>
            </a:lvl1pPr>
          </a:lstStyle>
          <a:p>
            <a:r>
              <a:rPr sz="2000" dirty="0"/>
              <a:t>Splits a column by dividing </a:t>
            </a:r>
            <a:r>
              <a:rPr lang="en-US" sz="2000" dirty="0" err="1"/>
              <a:t>values_from</a:t>
            </a:r>
            <a:r>
              <a:rPr sz="2000" dirty="0"/>
              <a:t> at a specific character.</a:t>
            </a:r>
          </a:p>
        </p:txBody>
      </p:sp>
      <p:sp>
        <p:nvSpPr>
          <p:cNvPr id="837" name="Rectangle"/>
          <p:cNvSpPr/>
          <p:nvPr/>
        </p:nvSpPr>
        <p:spPr>
          <a:xfrm>
            <a:off x="152401" y="2322204"/>
            <a:ext cx="8634180" cy="1640196"/>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38" name="who %&gt;%…"/>
          <p:cNvSpPr txBox="1"/>
          <p:nvPr/>
        </p:nvSpPr>
        <p:spPr>
          <a:xfrm>
            <a:off x="152401" y="2319650"/>
            <a:ext cx="8843472" cy="1920945"/>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solidFill>
                  <a:srgbClr val="53585F"/>
                </a:solidFill>
                <a:latin typeface="Monaco"/>
                <a:ea typeface="Monaco"/>
                <a:cs typeface="Monaco"/>
                <a:sym typeface="Monaco"/>
              </a:defRPr>
            </a:pPr>
            <a:r>
              <a:rPr sz="1800" dirty="0">
                <a:latin typeface="Miriam Fixed" panose="020B0509050101010101" pitchFamily="49" charset="-79"/>
                <a:cs typeface="Miriam Fixed" panose="020B0509050101010101" pitchFamily="49" charset="-79"/>
              </a:rPr>
              <a:t>who %&gt;%</a:t>
            </a:r>
          </a:p>
          <a:p>
            <a:pPr algn="l">
              <a:spcBef>
                <a:spcPts val="630"/>
              </a:spcBef>
              <a:defRPr sz="4600">
                <a:solidFill>
                  <a:srgbClr val="53585F"/>
                </a:solidFill>
                <a:latin typeface="Monaco"/>
                <a:ea typeface="Monaco"/>
                <a:cs typeface="Monaco"/>
                <a:sym typeface="Monaco"/>
              </a:defRPr>
            </a:pPr>
            <a:r>
              <a:rPr sz="1800" dirty="0">
                <a:latin typeface="Miriam Fixed" panose="020B0509050101010101" pitchFamily="49" charset="-79"/>
                <a:cs typeface="Miriam Fixed" panose="020B0509050101010101" pitchFamily="49" charset="-79"/>
              </a:rPr>
              <a:t>  </a:t>
            </a:r>
            <a:r>
              <a:rPr lang="en-US" sz="1800" dirty="0" err="1">
                <a:latin typeface="Miriam Fixed" panose="020B0509050101010101" pitchFamily="49" charset="-79"/>
                <a:cs typeface="Miriam Fixed" panose="020B0509050101010101" pitchFamily="49" charset="-79"/>
              </a:rPr>
              <a:t>pivot_longer</a:t>
            </a:r>
            <a:r>
              <a:rPr sz="1800" dirty="0">
                <a:latin typeface="Miriam Fixed" panose="020B0509050101010101" pitchFamily="49" charset="-79"/>
                <a:cs typeface="Miriam Fixed" panose="020B0509050101010101" pitchFamily="49" charset="-79"/>
              </a:rPr>
              <a:t>(</a:t>
            </a:r>
            <a:r>
              <a:rPr lang="en-US" sz="1800" dirty="0">
                <a:latin typeface="Miriam Fixed" panose="020B0509050101010101" pitchFamily="49" charset="-79"/>
                <a:cs typeface="Miriam Fixed" panose="020B0509050101010101" pitchFamily="49" charset="-79"/>
              </a:rPr>
              <a:t>5:60, </a:t>
            </a:r>
            <a:r>
              <a:rPr sz="1800" dirty="0">
                <a:latin typeface="Miriam Fixed" panose="020B0509050101010101" pitchFamily="49" charset="-79"/>
                <a:cs typeface="Miriam Fixed" panose="020B0509050101010101" pitchFamily="49" charset="-79"/>
              </a:rPr>
              <a:t>"codes", "n") %&gt;%</a:t>
            </a:r>
          </a:p>
          <a:p>
            <a:pPr algn="l">
              <a:spcBef>
                <a:spcPts val="630"/>
              </a:spcBef>
              <a:defRPr sz="4600">
                <a:solidFill>
                  <a:srgbClr val="53585F"/>
                </a:solidFill>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select(-iso2, -iso3) %&gt;%</a:t>
            </a:r>
          </a:p>
          <a:p>
            <a:pPr algn="l">
              <a:spcBef>
                <a:spcPts val="630"/>
              </a:spcBef>
              <a:defRPr sz="4600">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separate(</a:t>
            </a:r>
            <a:r>
              <a:rPr sz="1800" dirty="0">
                <a:solidFill>
                  <a:schemeClr val="accent1"/>
                </a:solidFill>
                <a:latin typeface="Miriam Fixed" panose="020B0509050101010101" pitchFamily="49" charset="-79"/>
                <a:cs typeface="Miriam Fixed" panose="020B0509050101010101" pitchFamily="49" charset="-79"/>
              </a:rPr>
              <a:t>codes</a:t>
            </a:r>
            <a:r>
              <a:rPr sz="1800" dirty="0">
                <a:latin typeface="Miriam Fixed" panose="020B0509050101010101" pitchFamily="49" charset="-79"/>
                <a:cs typeface="Miriam Fixed" panose="020B0509050101010101" pitchFamily="49" charset="-79"/>
              </a:rPr>
              <a:t>, </a:t>
            </a:r>
            <a:r>
              <a:rPr sz="1800" dirty="0">
                <a:solidFill>
                  <a:schemeClr val="accent1"/>
                </a:solidFill>
                <a:latin typeface="Miriam Fixed" panose="020B0509050101010101" pitchFamily="49" charset="-79"/>
                <a:cs typeface="Miriam Fixed" panose="020B0509050101010101" pitchFamily="49" charset="-79"/>
              </a:rPr>
              <a:t>into = c("new", "type", "</a:t>
            </a:r>
            <a:r>
              <a:rPr sz="1800" dirty="0" err="1">
                <a:solidFill>
                  <a:schemeClr val="accent1"/>
                </a:solidFill>
                <a:latin typeface="Miriam Fixed" panose="020B0509050101010101" pitchFamily="49" charset="-79"/>
                <a:cs typeface="Miriam Fixed" panose="020B0509050101010101" pitchFamily="49" charset="-79"/>
              </a:rPr>
              <a:t>sexage</a:t>
            </a:r>
            <a:r>
              <a:rPr sz="1800" dirty="0">
                <a:solidFill>
                  <a:schemeClr val="accent1"/>
                </a:solidFill>
                <a:latin typeface="Miriam Fixed" panose="020B0509050101010101" pitchFamily="49" charset="-79"/>
                <a:cs typeface="Miriam Fixed" panose="020B0509050101010101" pitchFamily="49" charset="-79"/>
              </a:rPr>
              <a:t>")</a:t>
            </a:r>
            <a:r>
              <a:rPr sz="1800" dirty="0">
                <a:latin typeface="Miriam Fixed" panose="020B0509050101010101" pitchFamily="49" charset="-79"/>
                <a:cs typeface="Miriam Fixed" panose="020B0509050101010101" pitchFamily="49" charset="-79"/>
              </a:rPr>
              <a:t>, </a:t>
            </a:r>
            <a:r>
              <a:rPr sz="1800" dirty="0" err="1">
                <a:solidFill>
                  <a:schemeClr val="accent1"/>
                </a:solidFill>
                <a:latin typeface="Miriam Fixed" panose="020B0509050101010101" pitchFamily="49" charset="-79"/>
                <a:cs typeface="Miriam Fixed" panose="020B0509050101010101" pitchFamily="49" charset="-79"/>
              </a:rPr>
              <a:t>sep</a:t>
            </a:r>
            <a:r>
              <a:rPr sz="1800" dirty="0">
                <a:solidFill>
                  <a:schemeClr val="accent1"/>
                </a:solidFill>
                <a:latin typeface="Miriam Fixed" panose="020B0509050101010101" pitchFamily="49" charset="-79"/>
                <a:cs typeface="Miriam Fixed" panose="020B0509050101010101" pitchFamily="49" charset="-79"/>
              </a:rPr>
              <a:t> = "_"</a:t>
            </a:r>
            <a:r>
              <a:rPr sz="1800" dirty="0">
                <a:latin typeface="Miriam Fixed" panose="020B0509050101010101" pitchFamily="49" charset="-79"/>
                <a:cs typeface="Miriam Fixed" panose="020B0509050101010101" pitchFamily="49" charset="-79"/>
              </a:rPr>
              <a:t>)</a:t>
            </a:r>
          </a:p>
        </p:txBody>
      </p:sp>
      <p:sp>
        <p:nvSpPr>
          <p:cNvPr id="839" name="names of new columns to make"/>
          <p:cNvSpPr/>
          <p:nvPr/>
        </p:nvSpPr>
        <p:spPr>
          <a:xfrm>
            <a:off x="3124200" y="3898504"/>
            <a:ext cx="1571625" cy="2076252"/>
          </a:xfrm>
          <a:custGeom>
            <a:avLst/>
            <a:gdLst/>
            <a:ahLst/>
            <a:cxnLst>
              <a:cxn ang="0">
                <a:pos x="wd2" y="hd2"/>
              </a:cxn>
              <a:cxn ang="5400000">
                <a:pos x="wd2" y="hd2"/>
              </a:cxn>
              <a:cxn ang="10800000">
                <a:pos x="wd2" y="hd2"/>
              </a:cxn>
              <a:cxn ang="16200000">
                <a:pos x="wd2" y="hd2"/>
              </a:cxn>
            </a:cxnLst>
            <a:rect l="0" t="0" r="r" b="b"/>
            <a:pathLst>
              <a:path w="21600" h="21600" extrusionOk="0">
                <a:moveTo>
                  <a:pt x="6785" y="0"/>
                </a:moveTo>
                <a:lnTo>
                  <a:pt x="6130" y="5085"/>
                </a:lnTo>
                <a:lnTo>
                  <a:pt x="2228" y="5085"/>
                </a:lnTo>
                <a:cubicBezTo>
                  <a:pt x="997" y="5085"/>
                  <a:pt x="0" y="6091"/>
                  <a:pt x="0" y="7333"/>
                </a:cubicBezTo>
                <a:lnTo>
                  <a:pt x="0" y="19352"/>
                </a:lnTo>
                <a:cubicBezTo>
                  <a:pt x="0" y="20593"/>
                  <a:pt x="997" y="21600"/>
                  <a:pt x="2228" y="21600"/>
                </a:cubicBezTo>
                <a:lnTo>
                  <a:pt x="19372" y="21600"/>
                </a:lnTo>
                <a:cubicBezTo>
                  <a:pt x="20603" y="21600"/>
                  <a:pt x="21600" y="20593"/>
                  <a:pt x="21600" y="19352"/>
                </a:cubicBezTo>
                <a:lnTo>
                  <a:pt x="21600" y="7333"/>
                </a:lnTo>
                <a:cubicBezTo>
                  <a:pt x="21600" y="6091"/>
                  <a:pt x="20603" y="5085"/>
                  <a:pt x="19372" y="5085"/>
                </a:cubicBezTo>
                <a:lnTo>
                  <a:pt x="7441" y="5085"/>
                </a:lnTo>
                <a:lnTo>
                  <a:pt x="6785"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t>names of new columns to make</a:t>
            </a:r>
          </a:p>
        </p:txBody>
      </p:sp>
      <p:sp>
        <p:nvSpPr>
          <p:cNvPr id="840" name="a column to split"/>
          <p:cNvSpPr/>
          <p:nvPr/>
        </p:nvSpPr>
        <p:spPr>
          <a:xfrm>
            <a:off x="1063726" y="3898504"/>
            <a:ext cx="1571625" cy="2092921"/>
          </a:xfrm>
          <a:custGeom>
            <a:avLst/>
            <a:gdLst/>
            <a:ahLst/>
            <a:cxnLst>
              <a:cxn ang="0">
                <a:pos x="wd2" y="hd2"/>
              </a:cxn>
              <a:cxn ang="5400000">
                <a:pos x="wd2" y="hd2"/>
              </a:cxn>
              <a:cxn ang="10800000">
                <a:pos x="wd2" y="hd2"/>
              </a:cxn>
              <a:cxn ang="16200000">
                <a:pos x="wd2" y="hd2"/>
              </a:cxn>
            </a:cxnLst>
            <a:rect l="0" t="0" r="r" b="b"/>
            <a:pathLst>
              <a:path w="21600" h="21600" extrusionOk="0">
                <a:moveTo>
                  <a:pt x="18260" y="0"/>
                </a:moveTo>
                <a:lnTo>
                  <a:pt x="17605" y="5216"/>
                </a:lnTo>
                <a:lnTo>
                  <a:pt x="2228" y="5216"/>
                </a:lnTo>
                <a:cubicBezTo>
                  <a:pt x="997" y="5216"/>
                  <a:pt x="0" y="6215"/>
                  <a:pt x="0" y="7446"/>
                </a:cubicBezTo>
                <a:lnTo>
                  <a:pt x="0" y="19370"/>
                </a:lnTo>
                <a:cubicBezTo>
                  <a:pt x="0" y="20601"/>
                  <a:pt x="997" y="21600"/>
                  <a:pt x="2228" y="21600"/>
                </a:cubicBezTo>
                <a:lnTo>
                  <a:pt x="19372" y="21600"/>
                </a:lnTo>
                <a:cubicBezTo>
                  <a:pt x="20603" y="21600"/>
                  <a:pt x="21600" y="20601"/>
                  <a:pt x="21600" y="19370"/>
                </a:cubicBezTo>
                <a:lnTo>
                  <a:pt x="21600" y="7446"/>
                </a:lnTo>
                <a:cubicBezTo>
                  <a:pt x="21600" y="6215"/>
                  <a:pt x="20603" y="5216"/>
                  <a:pt x="19372" y="5216"/>
                </a:cubicBezTo>
                <a:lnTo>
                  <a:pt x="18914" y="5216"/>
                </a:lnTo>
                <a:lnTo>
                  <a:pt x="18260" y="0"/>
                </a:lnTo>
                <a:close/>
              </a:path>
            </a:pathLst>
          </a:custGeom>
          <a:solidFill>
            <a:srgbClr val="78AAD6"/>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t>a column to split</a:t>
            </a:r>
          </a:p>
        </p:txBody>
      </p:sp>
      <p:sp>
        <p:nvSpPr>
          <p:cNvPr id="841" name="string to split on…"/>
          <p:cNvSpPr/>
          <p:nvPr/>
        </p:nvSpPr>
        <p:spPr>
          <a:xfrm>
            <a:off x="6036171" y="3886200"/>
            <a:ext cx="2041029" cy="2069704"/>
          </a:xfrm>
          <a:custGeom>
            <a:avLst/>
            <a:gdLst/>
            <a:ahLst/>
            <a:cxnLst>
              <a:cxn ang="0">
                <a:pos x="wd2" y="hd2"/>
              </a:cxn>
              <a:cxn ang="5400000">
                <a:pos x="wd2" y="hd2"/>
              </a:cxn>
              <a:cxn ang="10800000">
                <a:pos x="wd2" y="hd2"/>
              </a:cxn>
              <a:cxn ang="16200000">
                <a:pos x="wd2" y="hd2"/>
              </a:cxn>
            </a:cxnLst>
            <a:rect l="0" t="0" r="r" b="b"/>
            <a:pathLst>
              <a:path w="21600" h="21600" extrusionOk="0">
                <a:moveTo>
                  <a:pt x="19804" y="0"/>
                </a:moveTo>
                <a:lnTo>
                  <a:pt x="19300" y="5032"/>
                </a:lnTo>
                <a:lnTo>
                  <a:pt x="1715" y="5032"/>
                </a:lnTo>
                <a:cubicBezTo>
                  <a:pt x="768" y="5032"/>
                  <a:pt x="0" y="6042"/>
                  <a:pt x="0" y="7288"/>
                </a:cubicBezTo>
                <a:lnTo>
                  <a:pt x="0" y="19345"/>
                </a:lnTo>
                <a:cubicBezTo>
                  <a:pt x="0" y="20590"/>
                  <a:pt x="768" y="21600"/>
                  <a:pt x="1715" y="21600"/>
                </a:cubicBezTo>
                <a:lnTo>
                  <a:pt x="19885" y="21600"/>
                </a:lnTo>
                <a:cubicBezTo>
                  <a:pt x="20832" y="21600"/>
                  <a:pt x="21600" y="20590"/>
                  <a:pt x="21600" y="19345"/>
                </a:cubicBezTo>
                <a:lnTo>
                  <a:pt x="21600" y="7288"/>
                </a:lnTo>
                <a:cubicBezTo>
                  <a:pt x="21600" y="6239"/>
                  <a:pt x="21052" y="5365"/>
                  <a:pt x="20315" y="5113"/>
                </a:cubicBezTo>
                <a:lnTo>
                  <a:pt x="19804"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defRPr sz="5000" b="1">
                <a:solidFill>
                  <a:srgbClr val="FFFFFF"/>
                </a:solidFill>
                <a:latin typeface="Source Sans Pro"/>
                <a:ea typeface="Source Sans Pro"/>
                <a:cs typeface="Source Sans Pro"/>
                <a:sym typeface="Source Sans Pro"/>
              </a:defRPr>
            </a:pPr>
            <a:endParaRPr lang="en-US" sz="2000" dirty="0"/>
          </a:p>
          <a:p>
            <a:pPr>
              <a:defRPr sz="5000" b="1">
                <a:solidFill>
                  <a:srgbClr val="FFFFFF"/>
                </a:solidFill>
                <a:latin typeface="Source Sans Pro"/>
                <a:ea typeface="Source Sans Pro"/>
                <a:cs typeface="Source Sans Pro"/>
                <a:sym typeface="Source Sans Pro"/>
              </a:defRPr>
            </a:pPr>
            <a:r>
              <a:rPr lang="en-US" sz="2000" dirty="0"/>
              <a:t>separate </a:t>
            </a:r>
            <a:r>
              <a:rPr sz="2000" dirty="0"/>
              <a:t>on </a:t>
            </a:r>
          </a:p>
          <a:p>
            <a:pPr>
              <a:defRPr sz="3500">
                <a:solidFill>
                  <a:srgbClr val="FFFFFF"/>
                </a:solidFill>
                <a:latin typeface="Source Sans Pro"/>
                <a:ea typeface="Source Sans Pro"/>
                <a:cs typeface="Source Sans Pro"/>
                <a:sym typeface="Source Sans Pro"/>
              </a:defRPr>
            </a:pPr>
            <a:r>
              <a:rPr sz="2000" dirty="0"/>
              <a:t>(Defaults to any </a:t>
            </a:r>
            <a:r>
              <a:rPr sz="2000" dirty="0" err="1"/>
              <a:t>non_alpha</a:t>
            </a:r>
            <a:r>
              <a:rPr sz="2000" dirty="0"/>
              <a:t>-numeric character)</a:t>
            </a:r>
          </a:p>
        </p:txBody>
      </p:sp>
      <p:sp>
        <p:nvSpPr>
          <p:cNvPr id="2" name="Title 1"/>
          <p:cNvSpPr>
            <a:spLocks noGrp="1"/>
          </p:cNvSpPr>
          <p:nvPr>
            <p:ph type="title"/>
          </p:nvPr>
        </p:nvSpPr>
        <p:spPr/>
        <p:txBody>
          <a:bodyPr/>
          <a:lstStyle/>
          <a:p>
            <a:r>
              <a:rPr lang="en-US" sz="3600" dirty="0">
                <a:latin typeface="Miriam Fixed" panose="020B0509050101010101" pitchFamily="49" charset="-79"/>
                <a:cs typeface="Miriam Fixed" panose="020B0509050101010101" pitchFamily="49" charset="-79"/>
              </a:rPr>
              <a:t>separate()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 grpId="0" animBg="1" advAuto="0"/>
      <p:bldP spid="840" grpId="0" animBg="1" advAuto="0"/>
      <p:bldP spid="841"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Rectangle"/>
          <p:cNvSpPr/>
          <p:nvPr/>
        </p:nvSpPr>
        <p:spPr>
          <a:xfrm>
            <a:off x="350208" y="220615"/>
            <a:ext cx="8429162" cy="160818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59" name="who %&gt;%…"/>
          <p:cNvSpPr txBox="1"/>
          <p:nvPr/>
        </p:nvSpPr>
        <p:spPr>
          <a:xfrm>
            <a:off x="397845" y="218061"/>
            <a:ext cx="8379940" cy="1920945"/>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solidFill>
                  <a:srgbClr val="53585F"/>
                </a:solidFill>
                <a:latin typeface="Monaco"/>
                <a:ea typeface="Monaco"/>
                <a:cs typeface="Monaco"/>
                <a:sym typeface="Monaco"/>
              </a:defRPr>
            </a:pPr>
            <a:r>
              <a:rPr sz="2000" dirty="0">
                <a:latin typeface="Miriam Fixed" panose="020B0509050101010101" pitchFamily="49" charset="-79"/>
                <a:cs typeface="Miriam Fixed" panose="020B0509050101010101" pitchFamily="49" charset="-79"/>
              </a:rPr>
              <a:t>who %&gt;%</a:t>
            </a:r>
          </a:p>
          <a:p>
            <a:pPr algn="l">
              <a:spcBef>
                <a:spcPts val="630"/>
              </a:spcBef>
              <a:defRPr sz="4600">
                <a:solidFill>
                  <a:srgbClr val="53585F"/>
                </a:solidFill>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pivot_longer</a:t>
            </a:r>
            <a:r>
              <a:rPr lang="en-US" sz="2000" dirty="0">
                <a:latin typeface="Miriam Fixed" panose="020B0509050101010101" pitchFamily="49" charset="-79"/>
                <a:cs typeface="Miriam Fixed" panose="020B0509050101010101" pitchFamily="49" charset="-79"/>
              </a:rPr>
              <a:t>(5:60, "codes", "n") %&gt;%</a:t>
            </a:r>
            <a:endParaRPr sz="2000" dirty="0">
              <a:latin typeface="Miriam Fixed" panose="020B0509050101010101" pitchFamily="49" charset="-79"/>
              <a:cs typeface="Miriam Fixed" panose="020B0509050101010101" pitchFamily="49" charset="-79"/>
            </a:endParaRPr>
          </a:p>
          <a:p>
            <a:pPr algn="l">
              <a:spcBef>
                <a:spcPts val="630"/>
              </a:spcBef>
              <a:defRPr sz="4600">
                <a:solidFill>
                  <a:srgbClr val="53585F"/>
                </a:solidFill>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select(-iso2, -iso3)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separate(</a:t>
            </a:r>
            <a:r>
              <a:rPr lang="en-US" sz="2000" b="1" dirty="0">
                <a:solidFill>
                  <a:schemeClr val="accent1"/>
                </a:solidFill>
                <a:latin typeface="Miriam Fixed" panose="020B0509050101010101" pitchFamily="49" charset="-79"/>
                <a:cs typeface="Miriam Fixed" panose="020B0509050101010101" pitchFamily="49" charset="-79"/>
              </a:rPr>
              <a:t>codes</a:t>
            </a:r>
            <a:r>
              <a:rPr lang="en-US" sz="2000" dirty="0">
                <a:latin typeface="Miriam Fixed" panose="020B0509050101010101" pitchFamily="49" charset="-79"/>
                <a:cs typeface="Miriam Fixed" panose="020B0509050101010101" pitchFamily="49" charset="-79"/>
              </a:rPr>
              <a:t>                                     )</a:t>
            </a:r>
            <a:endParaRPr sz="2000" dirty="0">
              <a:latin typeface="Miriam Fixed" panose="020B0509050101010101" pitchFamily="49" charset="-79"/>
              <a:cs typeface="Miriam Fixed" panose="020B0509050101010101" pitchFamily="49" charset="-79"/>
            </a:endParaRPr>
          </a:p>
        </p:txBody>
      </p:sp>
      <p:pic>
        <p:nvPicPr>
          <p:cNvPr id="860" name="Screen Shot 2017-07-20 at 3.06.27 PM.png" descr="Screen Shot 2017-07-20 at 3.06.27 PM.png"/>
          <p:cNvPicPr>
            <a:picLocks noChangeAspect="1"/>
          </p:cNvPicPr>
          <p:nvPr/>
        </p:nvPicPr>
        <p:blipFill>
          <a:blip r:embed="rId2"/>
          <a:srcRect l="8259" t="6104" r="28483"/>
          <a:stretch>
            <a:fillRect/>
          </a:stretch>
        </p:blipFill>
        <p:spPr>
          <a:xfrm>
            <a:off x="342978" y="1905001"/>
            <a:ext cx="4111630" cy="4114800"/>
          </a:xfrm>
          <a:prstGeom prst="rect">
            <a:avLst/>
          </a:prstGeom>
          <a:ln w="12700">
            <a:miter lim="400000"/>
          </a:ln>
        </p:spPr>
      </p:pic>
      <p:pic>
        <p:nvPicPr>
          <p:cNvPr id="861" name="Screen Shot 2017-07-20 at 3.06.27 PM.png" descr="Screen Shot 2017-07-20 at 3.06.27 PM.png"/>
          <p:cNvPicPr>
            <a:picLocks noChangeAspect="1"/>
          </p:cNvPicPr>
          <p:nvPr/>
        </p:nvPicPr>
        <p:blipFill rotWithShape="1">
          <a:blip r:embed="rId2"/>
          <a:srcRect l="87806" t="6104" b="10320"/>
          <a:stretch/>
        </p:blipFill>
        <p:spPr>
          <a:xfrm>
            <a:off x="3781963" y="1905000"/>
            <a:ext cx="782826" cy="3581400"/>
          </a:xfrm>
          <a:prstGeom prst="rect">
            <a:avLst/>
          </a:prstGeom>
          <a:ln w="12700">
            <a:miter lim="400000"/>
          </a:ln>
        </p:spPr>
      </p:pic>
      <p:sp>
        <p:nvSpPr>
          <p:cNvPr id="10" name="Rectangle"/>
          <p:cNvSpPr/>
          <p:nvPr/>
        </p:nvSpPr>
        <p:spPr>
          <a:xfrm>
            <a:off x="2399724" y="2364904"/>
            <a:ext cx="1182607" cy="3045296"/>
          </a:xfrm>
          <a:prstGeom prst="rect">
            <a:avLst/>
          </a:prstGeom>
          <a:solidFill>
            <a:srgbClr val="FFFFFF">
              <a:alpha val="8514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Rectangle"/>
          <p:cNvSpPr/>
          <p:nvPr/>
        </p:nvSpPr>
        <p:spPr>
          <a:xfrm>
            <a:off x="350208" y="220615"/>
            <a:ext cx="8429162" cy="160818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59" name="who %&gt;%…"/>
          <p:cNvSpPr txBox="1"/>
          <p:nvPr/>
        </p:nvSpPr>
        <p:spPr>
          <a:xfrm>
            <a:off x="397845" y="218061"/>
            <a:ext cx="8379940" cy="1610739"/>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solidFill>
                  <a:srgbClr val="53585F"/>
                </a:solidFill>
                <a:latin typeface="Monaco"/>
                <a:ea typeface="Monaco"/>
                <a:cs typeface="Monaco"/>
                <a:sym typeface="Monaco"/>
              </a:defRPr>
            </a:pPr>
            <a:r>
              <a:rPr sz="2000" dirty="0">
                <a:latin typeface="Miriam Fixed" panose="020B0509050101010101" pitchFamily="49" charset="-79"/>
                <a:cs typeface="Miriam Fixed" panose="020B0509050101010101" pitchFamily="49" charset="-79"/>
              </a:rPr>
              <a:t>who %&gt;%</a:t>
            </a:r>
          </a:p>
          <a:p>
            <a:pPr algn="l">
              <a:spcBef>
                <a:spcPts val="630"/>
              </a:spcBef>
              <a:defRPr sz="4600">
                <a:solidFill>
                  <a:srgbClr val="53585F"/>
                </a:solidFill>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pivot_longer</a:t>
            </a:r>
            <a:r>
              <a:rPr lang="en-US" sz="2000" dirty="0">
                <a:latin typeface="Miriam Fixed" panose="020B0509050101010101" pitchFamily="49" charset="-79"/>
                <a:cs typeface="Miriam Fixed" panose="020B0509050101010101" pitchFamily="49" charset="-79"/>
              </a:rPr>
              <a:t>(5:60, "codes", "n") %&gt;%</a:t>
            </a:r>
            <a:endParaRPr sz="2000" dirty="0">
              <a:latin typeface="Miriam Fixed" panose="020B0509050101010101" pitchFamily="49" charset="-79"/>
              <a:cs typeface="Miriam Fixed" panose="020B0509050101010101" pitchFamily="49" charset="-79"/>
            </a:endParaRPr>
          </a:p>
          <a:p>
            <a:pPr algn="l">
              <a:spcBef>
                <a:spcPts val="630"/>
              </a:spcBef>
              <a:defRPr sz="4600">
                <a:solidFill>
                  <a:srgbClr val="53585F"/>
                </a:solidFill>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select(-iso2, -iso3)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separate(</a:t>
            </a:r>
            <a:r>
              <a:rPr lang="en-US" sz="2000" b="1" dirty="0">
                <a:solidFill>
                  <a:schemeClr val="accent1"/>
                </a:solidFill>
                <a:latin typeface="Miriam Fixed" panose="020B0509050101010101" pitchFamily="49" charset="-79"/>
                <a:cs typeface="Miriam Fixed" panose="020B0509050101010101" pitchFamily="49" charset="-79"/>
              </a:rPr>
              <a:t>codes, into = c(“new”, “type”, “</a:t>
            </a:r>
            <a:r>
              <a:rPr lang="en-US" sz="2000" b="1" dirty="0" err="1">
                <a:solidFill>
                  <a:schemeClr val="accent1"/>
                </a:solidFill>
                <a:latin typeface="Miriam Fixed" panose="020B0509050101010101" pitchFamily="49" charset="-79"/>
                <a:cs typeface="Miriam Fixed" panose="020B0509050101010101" pitchFamily="49" charset="-79"/>
              </a:rPr>
              <a:t>sexage</a:t>
            </a:r>
            <a:r>
              <a:rPr lang="en-US" sz="2000" b="1" dirty="0">
                <a:solidFill>
                  <a:schemeClr val="accent1"/>
                </a:solidFill>
                <a:latin typeface="Miriam Fixed" panose="020B0509050101010101" pitchFamily="49" charset="-79"/>
                <a:cs typeface="Miriam Fixed" panose="020B0509050101010101" pitchFamily="49" charset="-79"/>
              </a:rPr>
              <a:t>”) </a:t>
            </a:r>
            <a:r>
              <a:rPr lang="en-US" sz="2000" dirty="0">
                <a:solidFill>
                  <a:schemeClr val="tx1"/>
                </a:solidFill>
                <a:latin typeface="Miriam Fixed" panose="020B0509050101010101" pitchFamily="49" charset="-79"/>
                <a:cs typeface="Miriam Fixed" panose="020B0509050101010101" pitchFamily="49" charset="-79"/>
              </a:rPr>
              <a:t>)</a:t>
            </a:r>
            <a:r>
              <a:rPr lang="en-US" sz="2000" dirty="0">
                <a:latin typeface="Miriam Fixed" panose="020B0509050101010101" pitchFamily="49" charset="-79"/>
                <a:cs typeface="Miriam Fixed" panose="020B0509050101010101" pitchFamily="49" charset="-79"/>
              </a:rPr>
              <a:t>                                   </a:t>
            </a:r>
            <a:endParaRPr sz="2000" dirty="0">
              <a:latin typeface="Miriam Fixed" panose="020B0509050101010101" pitchFamily="49" charset="-79"/>
              <a:cs typeface="Miriam Fixed" panose="020B0509050101010101" pitchFamily="49" charset="-79"/>
            </a:endParaRPr>
          </a:p>
        </p:txBody>
      </p:sp>
      <p:pic>
        <p:nvPicPr>
          <p:cNvPr id="860" name="Screen Shot 2017-07-20 at 3.06.27 PM.png" descr="Screen Shot 2017-07-20 at 3.06.27 PM.png"/>
          <p:cNvPicPr>
            <a:picLocks noChangeAspect="1"/>
          </p:cNvPicPr>
          <p:nvPr/>
        </p:nvPicPr>
        <p:blipFill rotWithShape="1">
          <a:blip r:embed="rId2"/>
          <a:srcRect l="8260" t="6104" r="3142"/>
          <a:stretch/>
        </p:blipFill>
        <p:spPr>
          <a:xfrm>
            <a:off x="342977" y="1905001"/>
            <a:ext cx="5758719" cy="4114800"/>
          </a:xfrm>
          <a:prstGeom prst="rect">
            <a:avLst/>
          </a:prstGeom>
          <a:ln w="12700">
            <a:miter lim="400000"/>
          </a:ln>
        </p:spPr>
      </p:pic>
      <p:sp>
        <p:nvSpPr>
          <p:cNvPr id="10" name="Rectangle"/>
          <p:cNvSpPr/>
          <p:nvPr/>
        </p:nvSpPr>
        <p:spPr>
          <a:xfrm>
            <a:off x="2399724" y="2364904"/>
            <a:ext cx="1182607" cy="3045296"/>
          </a:xfrm>
          <a:prstGeom prst="rect">
            <a:avLst/>
          </a:prstGeom>
          <a:solidFill>
            <a:srgbClr val="FFFFFF">
              <a:alpha val="8514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Rectangle"/>
          <p:cNvSpPr/>
          <p:nvPr/>
        </p:nvSpPr>
        <p:spPr>
          <a:xfrm>
            <a:off x="3733799" y="2364904"/>
            <a:ext cx="1752601" cy="2969096"/>
          </a:xfrm>
          <a:prstGeom prst="rect">
            <a:avLst/>
          </a:prstGeom>
          <a:solidFill>
            <a:srgbClr val="FFFFFF"/>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413290457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Rectangle"/>
          <p:cNvSpPr/>
          <p:nvPr/>
        </p:nvSpPr>
        <p:spPr>
          <a:xfrm>
            <a:off x="350208" y="220615"/>
            <a:ext cx="8429162" cy="160818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59" name="who %&gt;%…"/>
          <p:cNvSpPr txBox="1"/>
          <p:nvPr/>
        </p:nvSpPr>
        <p:spPr>
          <a:xfrm>
            <a:off x="397845" y="218061"/>
            <a:ext cx="8379940" cy="1610739"/>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solidFill>
                  <a:srgbClr val="53585F"/>
                </a:solidFill>
                <a:latin typeface="Monaco"/>
                <a:ea typeface="Monaco"/>
                <a:cs typeface="Monaco"/>
                <a:sym typeface="Monaco"/>
              </a:defRPr>
            </a:pPr>
            <a:r>
              <a:rPr sz="1400" dirty="0">
                <a:latin typeface="Miriam Fixed" panose="020B0509050101010101" pitchFamily="49" charset="-79"/>
                <a:cs typeface="Miriam Fixed" panose="020B0509050101010101" pitchFamily="49" charset="-79"/>
              </a:rPr>
              <a:t>who %&gt;%</a:t>
            </a:r>
          </a:p>
          <a:p>
            <a:pPr algn="l">
              <a:spcBef>
                <a:spcPts val="630"/>
              </a:spcBef>
              <a:defRPr sz="4600">
                <a:solidFill>
                  <a:srgbClr val="53585F"/>
                </a:solidFill>
                <a:latin typeface="Monaco"/>
                <a:ea typeface="Monaco"/>
                <a:cs typeface="Monaco"/>
                <a:sym typeface="Monaco"/>
              </a:defRPr>
            </a:pPr>
            <a:r>
              <a:rPr lang="en-US" sz="1400" dirty="0">
                <a:latin typeface="Miriam Fixed" panose="020B0509050101010101" pitchFamily="49" charset="-79"/>
                <a:cs typeface="Miriam Fixed" panose="020B0509050101010101" pitchFamily="49" charset="-79"/>
              </a:rPr>
              <a:t>  </a:t>
            </a:r>
            <a:r>
              <a:rPr lang="en-US" sz="1400" dirty="0" err="1">
                <a:latin typeface="Miriam Fixed" panose="020B0509050101010101" pitchFamily="49" charset="-79"/>
                <a:cs typeface="Miriam Fixed" panose="020B0509050101010101" pitchFamily="49" charset="-79"/>
              </a:rPr>
              <a:t>pivot_longer</a:t>
            </a:r>
            <a:r>
              <a:rPr lang="en-US" sz="1400" dirty="0">
                <a:latin typeface="Miriam Fixed" panose="020B0509050101010101" pitchFamily="49" charset="-79"/>
                <a:cs typeface="Miriam Fixed" panose="020B0509050101010101" pitchFamily="49" charset="-79"/>
              </a:rPr>
              <a:t>(5:60, "codes", "n") %&gt;%</a:t>
            </a:r>
            <a:endParaRPr sz="1400" dirty="0">
              <a:latin typeface="Miriam Fixed" panose="020B0509050101010101" pitchFamily="49" charset="-79"/>
              <a:cs typeface="Miriam Fixed" panose="020B0509050101010101" pitchFamily="49" charset="-79"/>
            </a:endParaRPr>
          </a:p>
          <a:p>
            <a:pPr algn="l">
              <a:spcBef>
                <a:spcPts val="630"/>
              </a:spcBef>
              <a:defRPr sz="4600">
                <a:solidFill>
                  <a:srgbClr val="53585F"/>
                </a:solidFill>
                <a:latin typeface="Monaco"/>
                <a:ea typeface="Monaco"/>
                <a:cs typeface="Monaco"/>
                <a:sym typeface="Monaco"/>
              </a:defRPr>
            </a:pPr>
            <a:r>
              <a:rPr sz="1400" dirty="0">
                <a:latin typeface="Miriam Fixed" panose="020B0509050101010101" pitchFamily="49" charset="-79"/>
                <a:cs typeface="Miriam Fixed" panose="020B0509050101010101" pitchFamily="49" charset="-79"/>
              </a:rPr>
              <a:t>  select(-iso2, -iso3) %&gt;%</a:t>
            </a:r>
            <a:endParaRPr sz="2000" dirty="0">
              <a:latin typeface="Miriam Fixed" panose="020B0509050101010101" pitchFamily="49" charset="-79"/>
              <a:cs typeface="Miriam Fixed" panose="020B0509050101010101" pitchFamily="49" charset="-79"/>
            </a:endParaRP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separate(</a:t>
            </a:r>
            <a:r>
              <a:rPr lang="en-US" sz="2000" b="1" dirty="0">
                <a:solidFill>
                  <a:schemeClr val="accent1"/>
                </a:solidFill>
                <a:latin typeface="Miriam Fixed" panose="020B0509050101010101" pitchFamily="49" charset="-79"/>
                <a:cs typeface="Miriam Fixed" panose="020B0509050101010101" pitchFamily="49" charset="-79"/>
              </a:rPr>
              <a:t>codes, into = c(“new”, “type”, “</a:t>
            </a:r>
            <a:r>
              <a:rPr lang="en-US" sz="2000" b="1" dirty="0" err="1">
                <a:solidFill>
                  <a:schemeClr val="accent1"/>
                </a:solidFill>
                <a:latin typeface="Miriam Fixed" panose="020B0509050101010101" pitchFamily="49" charset="-79"/>
                <a:cs typeface="Miriam Fixed" panose="020B0509050101010101" pitchFamily="49" charset="-79"/>
              </a:rPr>
              <a:t>sexage</a:t>
            </a:r>
            <a:r>
              <a:rPr lang="en-US" sz="2000" b="1" dirty="0">
                <a:solidFill>
                  <a:schemeClr val="accent1"/>
                </a:solidFill>
                <a:latin typeface="Miriam Fixed" panose="020B0509050101010101" pitchFamily="49" charset="-79"/>
                <a:cs typeface="Miriam Fixed" panose="020B0509050101010101" pitchFamily="49" charset="-79"/>
              </a:rPr>
              <a:t>”),</a:t>
            </a:r>
          </a:p>
          <a:p>
            <a:pPr algn="l">
              <a:spcBef>
                <a:spcPts val="630"/>
              </a:spcBef>
              <a:defRPr sz="4600">
                <a:latin typeface="Monaco"/>
                <a:ea typeface="Monaco"/>
                <a:cs typeface="Monaco"/>
                <a:sym typeface="Monaco"/>
              </a:defRPr>
            </a:pPr>
            <a:r>
              <a:rPr lang="en-US" sz="2000" b="1" dirty="0">
                <a:solidFill>
                  <a:schemeClr val="accent1"/>
                </a:solidFill>
                <a:latin typeface="Miriam Fixed" panose="020B0509050101010101" pitchFamily="49" charset="-79"/>
                <a:cs typeface="Miriam Fixed" panose="020B0509050101010101" pitchFamily="49" charset="-79"/>
              </a:rPr>
              <a:t>          </a:t>
            </a:r>
            <a:r>
              <a:rPr lang="en-US" sz="2000" b="1" dirty="0" err="1">
                <a:solidFill>
                  <a:schemeClr val="accent1"/>
                </a:solidFill>
                <a:latin typeface="Miriam Fixed" panose="020B0509050101010101" pitchFamily="49" charset="-79"/>
                <a:cs typeface="Miriam Fixed" panose="020B0509050101010101" pitchFamily="49" charset="-79"/>
              </a:rPr>
              <a:t>sep</a:t>
            </a:r>
            <a:r>
              <a:rPr lang="en-US" sz="2000" b="1" dirty="0">
                <a:solidFill>
                  <a:schemeClr val="accent1"/>
                </a:solidFill>
                <a:latin typeface="Miriam Fixed" panose="020B0509050101010101" pitchFamily="49" charset="-79"/>
                <a:cs typeface="Miriam Fixed" panose="020B0509050101010101" pitchFamily="49" charset="-79"/>
              </a:rPr>
              <a:t> = “_” </a:t>
            </a:r>
            <a:r>
              <a:rPr lang="en-US" sz="2000" dirty="0">
                <a:solidFill>
                  <a:schemeClr val="tx1"/>
                </a:solidFill>
                <a:latin typeface="Miriam Fixed" panose="020B0509050101010101" pitchFamily="49" charset="-79"/>
                <a:cs typeface="Miriam Fixed" panose="020B0509050101010101" pitchFamily="49" charset="-79"/>
              </a:rPr>
              <a:t>)</a:t>
            </a:r>
            <a:r>
              <a:rPr lang="en-US" sz="2000" dirty="0">
                <a:latin typeface="Miriam Fixed" panose="020B0509050101010101" pitchFamily="49" charset="-79"/>
                <a:cs typeface="Miriam Fixed" panose="020B0509050101010101" pitchFamily="49" charset="-79"/>
              </a:rPr>
              <a:t>                                   </a:t>
            </a:r>
            <a:endParaRPr sz="2000" dirty="0">
              <a:latin typeface="Miriam Fixed" panose="020B0509050101010101" pitchFamily="49" charset="-79"/>
              <a:cs typeface="Miriam Fixed" panose="020B0509050101010101" pitchFamily="49" charset="-79"/>
            </a:endParaRPr>
          </a:p>
        </p:txBody>
      </p:sp>
      <p:pic>
        <p:nvPicPr>
          <p:cNvPr id="860" name="Screen Shot 2017-07-20 at 3.06.27 PM.png" descr="Screen Shot 2017-07-20 at 3.06.27 PM.png"/>
          <p:cNvPicPr>
            <a:picLocks noChangeAspect="1"/>
          </p:cNvPicPr>
          <p:nvPr/>
        </p:nvPicPr>
        <p:blipFill rotWithShape="1">
          <a:blip r:embed="rId2"/>
          <a:srcRect l="60307" t="6104" r="3142"/>
          <a:stretch/>
        </p:blipFill>
        <p:spPr>
          <a:xfrm>
            <a:off x="3725966" y="1905001"/>
            <a:ext cx="2375730" cy="4114800"/>
          </a:xfrm>
          <a:prstGeom prst="rect">
            <a:avLst/>
          </a:prstGeom>
          <a:ln w="12700">
            <a:miter lim="400000"/>
          </a:ln>
        </p:spPr>
      </p:pic>
      <p:pic>
        <p:nvPicPr>
          <p:cNvPr id="8" name="Screen Shot 2017-07-20 at 3.06.27 PM.png" descr="Screen Shot 2017-07-20 at 3.06.27 PM.png"/>
          <p:cNvPicPr>
            <a:picLocks noChangeAspect="1"/>
          </p:cNvPicPr>
          <p:nvPr/>
        </p:nvPicPr>
        <p:blipFill rotWithShape="1">
          <a:blip r:embed="rId2"/>
          <a:srcRect l="3399" t="6104" r="59524"/>
          <a:stretch/>
        </p:blipFill>
        <p:spPr>
          <a:xfrm>
            <a:off x="1323886" y="1905000"/>
            <a:ext cx="2409914" cy="4114800"/>
          </a:xfrm>
          <a:prstGeom prst="rect">
            <a:avLst/>
          </a:prstGeom>
          <a:ln w="12700">
            <a:miter lim="400000"/>
          </a:ln>
        </p:spPr>
      </p:pic>
    </p:spTree>
    <p:extLst>
      <p:ext uri="{BB962C8B-B14F-4D97-AF65-F5344CB8AC3E}">
        <p14:creationId xmlns:p14="http://schemas.microsoft.com/office/powerpoint/2010/main" val="144685500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Rectangle"/>
          <p:cNvSpPr/>
          <p:nvPr/>
        </p:nvSpPr>
        <p:spPr>
          <a:xfrm>
            <a:off x="350208" y="220615"/>
            <a:ext cx="8429162" cy="214428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59" name="who %&gt;%…"/>
          <p:cNvSpPr txBox="1"/>
          <p:nvPr/>
        </p:nvSpPr>
        <p:spPr>
          <a:xfrm>
            <a:off x="397845" y="218061"/>
            <a:ext cx="8379940" cy="2146843"/>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solidFill>
                  <a:srgbClr val="53585F"/>
                </a:solidFill>
                <a:latin typeface="Monaco"/>
                <a:ea typeface="Monaco"/>
                <a:cs typeface="Monaco"/>
                <a:sym typeface="Monaco"/>
              </a:defRPr>
            </a:pPr>
            <a:r>
              <a:rPr sz="1400" dirty="0">
                <a:latin typeface="Miriam Fixed" panose="020B0509050101010101" pitchFamily="49" charset="-79"/>
                <a:cs typeface="Miriam Fixed" panose="020B0509050101010101" pitchFamily="49" charset="-79"/>
              </a:rPr>
              <a:t>who %&gt;%</a:t>
            </a:r>
          </a:p>
          <a:p>
            <a:pPr algn="l">
              <a:spcBef>
                <a:spcPts val="630"/>
              </a:spcBef>
              <a:defRPr sz="4600">
                <a:solidFill>
                  <a:srgbClr val="53585F"/>
                </a:solidFill>
                <a:latin typeface="Monaco"/>
                <a:ea typeface="Monaco"/>
                <a:cs typeface="Monaco"/>
                <a:sym typeface="Monaco"/>
              </a:defRPr>
            </a:pPr>
            <a:r>
              <a:rPr lang="en-US" sz="1400" dirty="0">
                <a:latin typeface="Miriam Fixed" panose="020B0509050101010101" pitchFamily="49" charset="-79"/>
                <a:cs typeface="Miriam Fixed" panose="020B0509050101010101" pitchFamily="49" charset="-79"/>
              </a:rPr>
              <a:t>  </a:t>
            </a:r>
            <a:r>
              <a:rPr lang="en-US" sz="1400" dirty="0" err="1">
                <a:latin typeface="Miriam Fixed" panose="020B0509050101010101" pitchFamily="49" charset="-79"/>
                <a:cs typeface="Miriam Fixed" panose="020B0509050101010101" pitchFamily="49" charset="-79"/>
              </a:rPr>
              <a:t>pivot_longer</a:t>
            </a:r>
            <a:r>
              <a:rPr lang="en-US" sz="1400" dirty="0">
                <a:latin typeface="Miriam Fixed" panose="020B0509050101010101" pitchFamily="49" charset="-79"/>
                <a:cs typeface="Miriam Fixed" panose="020B0509050101010101" pitchFamily="49" charset="-79"/>
              </a:rPr>
              <a:t>(5:60 = "codes", "n") %&gt;%</a:t>
            </a:r>
            <a:endParaRPr sz="1400" dirty="0">
              <a:latin typeface="Miriam Fixed" panose="020B0509050101010101" pitchFamily="49" charset="-79"/>
              <a:cs typeface="Miriam Fixed" panose="020B0509050101010101" pitchFamily="49" charset="-79"/>
            </a:endParaRPr>
          </a:p>
          <a:p>
            <a:pPr algn="l">
              <a:spcBef>
                <a:spcPts val="630"/>
              </a:spcBef>
              <a:defRPr sz="4600">
                <a:solidFill>
                  <a:srgbClr val="53585F"/>
                </a:solidFill>
                <a:latin typeface="Monaco"/>
                <a:ea typeface="Monaco"/>
                <a:cs typeface="Monaco"/>
                <a:sym typeface="Monaco"/>
              </a:defRPr>
            </a:pPr>
            <a:r>
              <a:rPr sz="1400" dirty="0">
                <a:latin typeface="Miriam Fixed" panose="020B0509050101010101" pitchFamily="49" charset="-79"/>
                <a:cs typeface="Miriam Fixed" panose="020B0509050101010101" pitchFamily="49" charset="-79"/>
              </a:rPr>
              <a:t>  select(-iso2, -iso3) %&gt;%</a:t>
            </a:r>
            <a:endParaRPr sz="2000" dirty="0">
              <a:latin typeface="Miriam Fixed" panose="020B0509050101010101" pitchFamily="49" charset="-79"/>
              <a:cs typeface="Miriam Fixed" panose="020B0509050101010101" pitchFamily="49" charset="-79"/>
            </a:endParaRP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separate(</a:t>
            </a:r>
            <a:r>
              <a:rPr lang="en-US" sz="2000" b="1" dirty="0">
                <a:solidFill>
                  <a:schemeClr val="accent1"/>
                </a:solidFill>
                <a:latin typeface="Miriam Fixed" panose="020B0509050101010101" pitchFamily="49" charset="-79"/>
                <a:cs typeface="Miriam Fixed" panose="020B0509050101010101" pitchFamily="49" charset="-79"/>
              </a:rPr>
              <a:t>codes, into = c(“new”, “type”, “</a:t>
            </a:r>
            <a:r>
              <a:rPr lang="en-US" sz="2000" b="1" dirty="0" err="1">
                <a:solidFill>
                  <a:schemeClr val="accent1"/>
                </a:solidFill>
                <a:latin typeface="Miriam Fixed" panose="020B0509050101010101" pitchFamily="49" charset="-79"/>
                <a:cs typeface="Miriam Fixed" panose="020B0509050101010101" pitchFamily="49" charset="-79"/>
              </a:rPr>
              <a:t>sexage</a:t>
            </a:r>
            <a:r>
              <a:rPr lang="en-US" sz="2000" b="1" dirty="0">
                <a:solidFill>
                  <a:schemeClr val="accent1"/>
                </a:solidFill>
                <a:latin typeface="Miriam Fixed" panose="020B0509050101010101" pitchFamily="49" charset="-79"/>
                <a:cs typeface="Miriam Fixed" panose="020B0509050101010101" pitchFamily="49" charset="-79"/>
              </a:rPr>
              <a:t>”),</a:t>
            </a:r>
          </a:p>
          <a:p>
            <a:pPr algn="l">
              <a:spcBef>
                <a:spcPts val="630"/>
              </a:spcBef>
              <a:defRPr sz="4600">
                <a:latin typeface="Monaco"/>
                <a:ea typeface="Monaco"/>
                <a:cs typeface="Monaco"/>
                <a:sym typeface="Monaco"/>
              </a:defRPr>
            </a:pPr>
            <a:r>
              <a:rPr lang="en-US" sz="2000" b="1" dirty="0">
                <a:solidFill>
                  <a:schemeClr val="accent1"/>
                </a:solidFill>
                <a:latin typeface="Miriam Fixed" panose="020B0509050101010101" pitchFamily="49" charset="-79"/>
                <a:cs typeface="Miriam Fixed" panose="020B0509050101010101" pitchFamily="49" charset="-79"/>
              </a:rPr>
              <a:t>          </a:t>
            </a:r>
            <a:r>
              <a:rPr lang="en-US" sz="2000" b="1" dirty="0" err="1">
                <a:solidFill>
                  <a:schemeClr val="accent1"/>
                </a:solidFill>
                <a:latin typeface="Miriam Fixed" panose="020B0509050101010101" pitchFamily="49" charset="-79"/>
                <a:cs typeface="Miriam Fixed" panose="020B0509050101010101" pitchFamily="49" charset="-79"/>
              </a:rPr>
              <a:t>sep</a:t>
            </a:r>
            <a:r>
              <a:rPr lang="en-US" sz="2000" b="1" dirty="0">
                <a:solidFill>
                  <a:schemeClr val="accent1"/>
                </a:solidFill>
                <a:latin typeface="Miriam Fixed" panose="020B0509050101010101" pitchFamily="49" charset="-79"/>
                <a:cs typeface="Miriam Fixed" panose="020B0509050101010101" pitchFamily="49" charset="-79"/>
              </a:rPr>
              <a:t> = “_” </a:t>
            </a:r>
            <a:r>
              <a:rPr lang="en-US" sz="2000" dirty="0">
                <a:solidFill>
                  <a:schemeClr val="tx1"/>
                </a:solidFill>
                <a:latin typeface="Miriam Fixed" panose="020B0509050101010101" pitchFamily="49" charset="-79"/>
                <a:cs typeface="Miriam Fixed" panose="020B0509050101010101" pitchFamily="49" charset="-79"/>
              </a:rPr>
              <a:t>)</a:t>
            </a:r>
            <a:r>
              <a:rPr lang="en-US" sz="2000" dirty="0">
                <a:latin typeface="Miriam Fixed" panose="020B0509050101010101" pitchFamily="49" charset="-79"/>
                <a:cs typeface="Miriam Fixed" panose="020B0509050101010101" pitchFamily="49" charset="-79"/>
              </a:rPr>
              <a:t> %&gt;%s</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select(-new)                                  </a:t>
            </a:r>
            <a:endParaRPr sz="2000" dirty="0">
              <a:latin typeface="Miriam Fixed" panose="020B0509050101010101" pitchFamily="49" charset="-79"/>
              <a:cs typeface="Miriam Fixed" panose="020B0509050101010101" pitchFamily="49" charset="-79"/>
            </a:endParaRPr>
          </a:p>
        </p:txBody>
      </p:sp>
      <p:pic>
        <p:nvPicPr>
          <p:cNvPr id="6" name="Screen Shot 2017-07-20 at 3.06.27 PM.png" descr="Screen Shot 2017-07-20 at 3.06.27 PM.png"/>
          <p:cNvPicPr>
            <a:picLocks noChangeAspect="1"/>
          </p:cNvPicPr>
          <p:nvPr/>
        </p:nvPicPr>
        <p:blipFill rotWithShape="1">
          <a:blip r:embed="rId2"/>
          <a:srcRect l="68778" t="6104" r="3142"/>
          <a:stretch/>
        </p:blipFill>
        <p:spPr>
          <a:xfrm>
            <a:off x="2743200" y="2362199"/>
            <a:ext cx="1689929" cy="3810001"/>
          </a:xfrm>
          <a:prstGeom prst="rect">
            <a:avLst/>
          </a:prstGeom>
          <a:ln w="12700">
            <a:miter lim="400000"/>
          </a:ln>
        </p:spPr>
      </p:pic>
      <p:pic>
        <p:nvPicPr>
          <p:cNvPr id="7" name="Screen Shot 2017-07-20 at 3.06.27 PM.png" descr="Screen Shot 2017-07-20 at 3.06.27 PM.png"/>
          <p:cNvPicPr>
            <a:picLocks noChangeAspect="1"/>
          </p:cNvPicPr>
          <p:nvPr/>
        </p:nvPicPr>
        <p:blipFill rotWithShape="1">
          <a:blip r:embed="rId2"/>
          <a:srcRect l="3399" t="6104" r="59524"/>
          <a:stretch/>
        </p:blipFill>
        <p:spPr>
          <a:xfrm>
            <a:off x="483312" y="2362198"/>
            <a:ext cx="2231402" cy="3810001"/>
          </a:xfrm>
          <a:prstGeom prst="rect">
            <a:avLst/>
          </a:prstGeom>
          <a:ln w="12700">
            <a:miter lim="400000"/>
          </a:ln>
        </p:spPr>
      </p:pic>
    </p:spTree>
    <p:extLst>
      <p:ext uri="{BB962C8B-B14F-4D97-AF65-F5344CB8AC3E}">
        <p14:creationId xmlns:p14="http://schemas.microsoft.com/office/powerpoint/2010/main" val="4292555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eparate the sexage column into sex and age columns."/>
          <p:cNvSpPr txBox="1">
            <a:spLocks noGrp="1"/>
          </p:cNvSpPr>
          <p:nvPr>
            <p:ph type="body" sz="quarter" idx="13"/>
          </p:nvPr>
        </p:nvSpPr>
        <p:spPr>
          <a:xfrm>
            <a:off x="914400" y="1830774"/>
            <a:ext cx="6534699" cy="1045479"/>
          </a:xfrm>
          <a:prstGeom prst="rect">
            <a:avLst/>
          </a:prstGeom>
        </p:spPr>
        <p:txBody>
          <a:bodyPr lIns="30004" tIns="30004" rIns="30004" bIns="30004"/>
          <a:lstStyle>
            <a:lvl1pPr marL="0" indent="0" defTabSz="584200">
              <a:spcBef>
                <a:spcPts val="1300"/>
              </a:spcBef>
              <a:buSzTx/>
              <a:buNone/>
              <a:defRPr sz="6000">
                <a:solidFill>
                  <a:srgbClr val="005493"/>
                </a:solidFill>
                <a:latin typeface="Source Sans Pro"/>
                <a:ea typeface="Source Sans Pro"/>
                <a:cs typeface="Source Sans Pro"/>
                <a:sym typeface="Source Sans Pro"/>
              </a:defRPr>
            </a:lvl1pPr>
          </a:lstStyle>
          <a:p>
            <a:pPr algn="l"/>
            <a:r>
              <a:rPr sz="3200" dirty="0">
                <a:latin typeface="+mn-lt"/>
                <a:cs typeface="Miriam Fixed" panose="020B0509050101010101" pitchFamily="49" charset="-79"/>
              </a:rPr>
              <a:t>Separate the </a:t>
            </a:r>
            <a:r>
              <a:rPr sz="3200" dirty="0" err="1">
                <a:latin typeface="+mn-lt"/>
                <a:cs typeface="Miriam Fixed" panose="020B0509050101010101" pitchFamily="49" charset="-79"/>
              </a:rPr>
              <a:t>sexage</a:t>
            </a:r>
            <a:r>
              <a:rPr sz="3200" dirty="0">
                <a:latin typeface="+mn-lt"/>
                <a:cs typeface="Miriam Fixed" panose="020B0509050101010101" pitchFamily="49" charset="-79"/>
              </a:rPr>
              <a:t> column into sex and age columns.</a:t>
            </a:r>
          </a:p>
        </p:txBody>
      </p:sp>
      <p:sp>
        <p:nvSpPr>
          <p:cNvPr id="902" name="Your Turn 6"/>
          <p:cNvSpPr txBox="1">
            <a:spLocks noGrp="1"/>
          </p:cNvSpPr>
          <p:nvPr>
            <p:ph type="title" idx="4294967295"/>
          </p:nvPr>
        </p:nvSpPr>
        <p:spPr>
          <a:xfrm>
            <a:off x="196453" y="152400"/>
            <a:ext cx="5518547" cy="65960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t>Your Turn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Rectangle"/>
          <p:cNvSpPr/>
          <p:nvPr/>
        </p:nvSpPr>
        <p:spPr>
          <a:xfrm>
            <a:off x="422685" y="234533"/>
            <a:ext cx="8284208" cy="2508667"/>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08" name="who %&gt;%…"/>
          <p:cNvSpPr txBox="1"/>
          <p:nvPr/>
        </p:nvSpPr>
        <p:spPr>
          <a:xfrm>
            <a:off x="532953" y="343322"/>
            <a:ext cx="8190744" cy="232367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a:bodyPr>
          <a:lstStyle/>
          <a:p>
            <a:pPr algn="l" defTabSz="223281">
              <a:spcBef>
                <a:spcPts val="546"/>
              </a:spcBef>
              <a:defRPr sz="4186">
                <a:latin typeface="Monaco"/>
                <a:ea typeface="Monaco"/>
                <a:cs typeface="Monaco"/>
                <a:sym typeface="Monaco"/>
              </a:defRPr>
            </a:pPr>
            <a:r>
              <a:rPr sz="1800" dirty="0">
                <a:latin typeface="Miriam Fixed" panose="020B0509050101010101" pitchFamily="49" charset="-79"/>
                <a:cs typeface="Miriam Fixed" panose="020B0509050101010101" pitchFamily="49" charset="-79"/>
              </a:rPr>
              <a:t>who %&gt;%</a:t>
            </a:r>
          </a:p>
          <a:p>
            <a:pPr algn="l" defTabSz="223281">
              <a:spcBef>
                <a:spcPts val="546"/>
              </a:spcBef>
              <a:defRPr sz="4186">
                <a:latin typeface="Monaco"/>
                <a:ea typeface="Monaco"/>
                <a:cs typeface="Monaco"/>
                <a:sym typeface="Monaco"/>
              </a:defRPr>
            </a:pPr>
            <a:r>
              <a:rPr lang="en-US" sz="1800" dirty="0">
                <a:latin typeface="Miriam Fixed" panose="020B0509050101010101" pitchFamily="49" charset="-79"/>
                <a:cs typeface="Miriam Fixed" panose="020B0509050101010101" pitchFamily="49" charset="-79"/>
              </a:rPr>
              <a:t>  </a:t>
            </a:r>
            <a:r>
              <a:rPr lang="en-US" sz="1800" dirty="0" err="1">
                <a:latin typeface="Miriam Fixed" panose="020B0509050101010101" pitchFamily="49" charset="-79"/>
                <a:cs typeface="Miriam Fixed" panose="020B0509050101010101" pitchFamily="49" charset="-79"/>
              </a:rPr>
              <a:t>pivot_longer</a:t>
            </a:r>
            <a:r>
              <a:rPr lang="en-US" sz="1800" dirty="0">
                <a:latin typeface="Miriam Fixed" panose="020B0509050101010101" pitchFamily="49" charset="-79"/>
                <a:cs typeface="Miriam Fixed" panose="020B0509050101010101" pitchFamily="49" charset="-79"/>
              </a:rPr>
              <a:t>(5:60, "codes", "n") %&gt;%</a:t>
            </a:r>
            <a:endParaRPr sz="1800" dirty="0">
              <a:latin typeface="Miriam Fixed" panose="020B0509050101010101" pitchFamily="49" charset="-79"/>
              <a:cs typeface="Miriam Fixed" panose="020B0509050101010101" pitchFamily="49" charset="-79"/>
            </a:endParaRPr>
          </a:p>
          <a:p>
            <a:pPr algn="l" defTabSz="223281">
              <a:spcBef>
                <a:spcPts val="546"/>
              </a:spcBef>
              <a:defRPr sz="4186">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select(-iso2, -iso3) %&gt;%</a:t>
            </a:r>
          </a:p>
          <a:p>
            <a:pPr algn="l" defTabSz="223281">
              <a:spcBef>
                <a:spcPts val="546"/>
              </a:spcBef>
              <a:defRPr sz="4186">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separate(codes, c("new", "type", "</a:t>
            </a:r>
            <a:r>
              <a:rPr sz="1800" dirty="0" err="1">
                <a:latin typeface="Miriam Fixed" panose="020B0509050101010101" pitchFamily="49" charset="-79"/>
                <a:cs typeface="Miriam Fixed" panose="020B0509050101010101" pitchFamily="49" charset="-79"/>
              </a:rPr>
              <a:t>sexage</a:t>
            </a:r>
            <a:r>
              <a:rPr sz="1800" dirty="0">
                <a:latin typeface="Miriam Fixed" panose="020B0509050101010101" pitchFamily="49" charset="-79"/>
                <a:cs typeface="Miriam Fixed" panose="020B0509050101010101" pitchFamily="49" charset="-79"/>
              </a:rPr>
              <a:t>"), </a:t>
            </a:r>
            <a:r>
              <a:rPr sz="1800" dirty="0" err="1">
                <a:latin typeface="Miriam Fixed" panose="020B0509050101010101" pitchFamily="49" charset="-79"/>
                <a:cs typeface="Miriam Fixed" panose="020B0509050101010101" pitchFamily="49" charset="-79"/>
              </a:rPr>
              <a:t>sep</a:t>
            </a:r>
            <a:r>
              <a:rPr sz="1800" dirty="0">
                <a:latin typeface="Miriam Fixed" panose="020B0509050101010101" pitchFamily="49" charset="-79"/>
                <a:cs typeface="Miriam Fixed" panose="020B0509050101010101" pitchFamily="49" charset="-79"/>
              </a:rPr>
              <a:t> = "_") %&gt;%</a:t>
            </a:r>
          </a:p>
          <a:p>
            <a:pPr algn="l" defTabSz="223281">
              <a:spcBef>
                <a:spcPts val="546"/>
              </a:spcBef>
              <a:defRPr sz="4186">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select(-new) %&gt;%</a:t>
            </a:r>
          </a:p>
          <a:p>
            <a:pPr algn="l" defTabSz="223281">
              <a:spcBef>
                <a:spcPts val="546"/>
              </a:spcBef>
              <a:defRPr sz="4186">
                <a:solidFill>
                  <a:schemeClr val="accent1"/>
                </a:solidFill>
                <a:latin typeface="Monaco"/>
                <a:ea typeface="Monaco"/>
                <a:cs typeface="Monaco"/>
                <a:sym typeface="Monaco"/>
              </a:defRPr>
            </a:pPr>
            <a:r>
              <a:rPr sz="1800" dirty="0">
                <a:latin typeface="Miriam Fixed" panose="020B0509050101010101" pitchFamily="49" charset="-79"/>
                <a:cs typeface="Miriam Fixed" panose="020B0509050101010101" pitchFamily="49" charset="-79"/>
              </a:rPr>
              <a:t>  separate(</a:t>
            </a:r>
            <a:r>
              <a:rPr sz="1800" dirty="0" err="1">
                <a:latin typeface="Miriam Fixed" panose="020B0509050101010101" pitchFamily="49" charset="-79"/>
                <a:cs typeface="Miriam Fixed" panose="020B0509050101010101" pitchFamily="49" charset="-79"/>
              </a:rPr>
              <a:t>sexage</a:t>
            </a:r>
            <a:r>
              <a:rPr sz="1800" dirty="0">
                <a:latin typeface="Miriam Fixed" panose="020B0509050101010101" pitchFamily="49" charset="-79"/>
                <a:cs typeface="Miriam Fixed" panose="020B0509050101010101" pitchFamily="49" charset="-79"/>
              </a:rPr>
              <a:t>, into = c("sex", "age"), </a:t>
            </a:r>
            <a:r>
              <a:rPr sz="1800" dirty="0" err="1">
                <a:latin typeface="Miriam Fixed" panose="020B0509050101010101" pitchFamily="49" charset="-79"/>
                <a:cs typeface="Miriam Fixed" panose="020B0509050101010101" pitchFamily="49" charset="-79"/>
              </a:rPr>
              <a:t>sep</a:t>
            </a:r>
            <a:r>
              <a:rPr sz="1800" dirty="0">
                <a:latin typeface="Miriam Fixed" panose="020B0509050101010101" pitchFamily="49" charset="-79"/>
                <a:cs typeface="Miriam Fixed" panose="020B0509050101010101" pitchFamily="49" charset="-79"/>
              </a:rPr>
              <a:t> = </a:t>
            </a:r>
            <a:r>
              <a:rPr lang="en-US" sz="1800" dirty="0">
                <a:latin typeface="Miriam Fixed" panose="020B0509050101010101" pitchFamily="49" charset="-79"/>
                <a:cs typeface="Miriam Fixed" panose="020B0509050101010101" pitchFamily="49" charset="-79"/>
              </a:rPr>
              <a:t>1</a:t>
            </a:r>
            <a:r>
              <a:rPr sz="1800" dirty="0">
                <a:latin typeface="Miriam Fixed" panose="020B0509050101010101" pitchFamily="49" charset="-79"/>
                <a:cs typeface="Miriam Fixed" panose="020B0509050101010101" pitchFamily="49" charset="-79"/>
              </a:rPr>
              <a:t>)</a:t>
            </a:r>
          </a:p>
        </p:txBody>
      </p:sp>
      <p:pic>
        <p:nvPicPr>
          <p:cNvPr id="5" name="Picture 4">
            <a:extLst>
              <a:ext uri="{FF2B5EF4-FFF2-40B4-BE49-F238E27FC236}">
                <a16:creationId xmlns:a16="http://schemas.microsoft.com/office/drawing/2014/main" id="{A231E70A-1B7A-4914-8208-F00EA6D47EF3}"/>
              </a:ext>
            </a:extLst>
          </p:cNvPr>
          <p:cNvPicPr>
            <a:picLocks noChangeAspect="1"/>
          </p:cNvPicPr>
          <p:nvPr/>
        </p:nvPicPr>
        <p:blipFill rotWithShape="1">
          <a:blip r:embed="rId2"/>
          <a:srcRect l="2498" t="45555" r="57502" b="29260"/>
          <a:stretch/>
        </p:blipFill>
        <p:spPr>
          <a:xfrm>
            <a:off x="228600" y="3200400"/>
            <a:ext cx="7083292" cy="2508666"/>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pic>
        <p:nvPicPr>
          <p:cNvPr id="1051" name="image2.png" descr="image2.png"/>
          <p:cNvPicPr>
            <a:picLocks noChangeAspect="1"/>
          </p:cNvPicPr>
          <p:nvPr/>
        </p:nvPicPr>
        <p:blipFill>
          <a:blip r:embed="rId2">
            <a:alphaModFix amt="5000"/>
          </a:blip>
          <a:stretch>
            <a:fillRect/>
          </a:stretch>
        </p:blipFill>
        <p:spPr>
          <a:xfrm>
            <a:off x="6542075" y="3553866"/>
            <a:ext cx="2859101" cy="3812134"/>
          </a:xfrm>
          <a:prstGeom prst="rect">
            <a:avLst/>
          </a:prstGeom>
          <a:ln w="12700">
            <a:miter lim="400000"/>
          </a:ln>
        </p:spPr>
      </p:pic>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err="1">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a:t>
            </a:r>
            <a:r>
              <a:rPr lang="en-US" sz="1600" dirty="0" err="1">
                <a:latin typeface="Miriam Fixed" panose="020B0509050101010101" pitchFamily="49" charset="-79"/>
                <a:cs typeface="Miriam Fixed" panose="020B0509050101010101" pitchFamily="49" charset="-79"/>
              </a:rPr>
              <a:t>tibble</a:t>
            </a:r>
            <a:r>
              <a:rPr lang="en-US" sz="1600" dirty="0">
                <a:latin typeface="Miriam Fixed" panose="020B0509050101010101" pitchFamily="49" charset="-79"/>
                <a:cs typeface="Miriam Fixed" panose="020B0509050101010101" pitchFamily="49" charset="-79"/>
              </a:rPr>
              <a:t>: 2 x 6</a:t>
            </a:r>
          </a:p>
          <a:p>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student_id</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dupe_count</a:t>
            </a:r>
            <a:r>
              <a:rPr lang="en-US" sz="1600" dirty="0">
                <a:latin typeface="Miriam Fixed" panose="020B0509050101010101" pitchFamily="49" charset="-79"/>
                <a:cs typeface="Miriam Fixed" panose="020B0509050101010101" pitchFamily="49" charset="-79"/>
              </a:rPr>
              <a:t> grade </a:t>
            </a:r>
            <a:r>
              <a:rPr lang="en-US" sz="1600" dirty="0" err="1">
                <a:latin typeface="Miriam Fixed" panose="020B0509050101010101" pitchFamily="49" charset="-79"/>
                <a:cs typeface="Miriam Fixed" panose="020B0509050101010101" pitchFamily="49" charset="-79"/>
              </a:rPr>
              <a:t>yearsinuncommon</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entry_date</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exit_date</a:t>
            </a:r>
            <a:endParaRPr lang="en-US" sz="1600" dirty="0">
              <a:latin typeface="Miriam Fixed" panose="020B0509050101010101" pitchFamily="49" charset="-79"/>
              <a:cs typeface="Miriam Fixed" panose="020B0509050101010101" pitchFamily="49" charset="-79"/>
            </a:endParaRPr>
          </a:p>
          <a:p>
            <a:r>
              <a:rPr lang="en-US" sz="1600" dirty="0">
                <a:latin typeface="Miriam Fixed" panose="020B0509050101010101" pitchFamily="49" charset="-79"/>
                <a:cs typeface="Miriam Fixed" panose="020B0509050101010101" pitchFamily="49" charset="-79"/>
              </a:rPr>
              <a: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int</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56C5-D2F1-4B2D-B7EE-A893E24E4659}"/>
              </a:ext>
            </a:extLst>
          </p:cNvPr>
          <p:cNvSpPr>
            <a:spLocks noGrp="1"/>
          </p:cNvSpPr>
          <p:nvPr>
            <p:ph type="ctrTitle"/>
          </p:nvPr>
        </p:nvSpPr>
        <p:spPr/>
        <p:txBody>
          <a:bodyPr/>
          <a:lstStyle/>
          <a:p>
            <a:r>
              <a:rPr lang="en-US" dirty="0"/>
              <a:t>Fancy new abilities in </a:t>
            </a:r>
            <a:r>
              <a:rPr lang="en-US" dirty="0" err="1"/>
              <a:t>tidyr</a:t>
            </a:r>
            <a:endParaRPr lang="en-US" dirty="0"/>
          </a:p>
        </p:txBody>
      </p:sp>
      <p:sp>
        <p:nvSpPr>
          <p:cNvPr id="3" name="Subtitle 2">
            <a:extLst>
              <a:ext uri="{FF2B5EF4-FFF2-40B4-BE49-F238E27FC236}">
                <a16:creationId xmlns:a16="http://schemas.microsoft.com/office/drawing/2014/main" id="{4570664B-FA97-42CB-8063-47CE8324767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56234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Rectangle"/>
          <p:cNvSpPr/>
          <p:nvPr/>
        </p:nvSpPr>
        <p:spPr>
          <a:xfrm>
            <a:off x="422685" y="234533"/>
            <a:ext cx="8284208" cy="2508667"/>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08" name="who %&gt;%…"/>
          <p:cNvSpPr txBox="1"/>
          <p:nvPr/>
        </p:nvSpPr>
        <p:spPr>
          <a:xfrm>
            <a:off x="532953" y="343322"/>
            <a:ext cx="8190744" cy="232367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70000" lnSpcReduction="20000"/>
          </a:bodyPr>
          <a:lstStyle/>
          <a:p>
            <a:pPr algn="l" defTabSz="223281">
              <a:spcBef>
                <a:spcPts val="546"/>
              </a:spcBef>
              <a:defRPr sz="4186">
                <a:latin typeface="Monaco"/>
                <a:ea typeface="Monaco"/>
                <a:cs typeface="Monaco"/>
                <a:sym typeface="Monaco"/>
              </a:defRPr>
            </a:pPr>
            <a:r>
              <a:rPr lang="en-US" sz="1800" dirty="0">
                <a:latin typeface="Miriam Fixed" panose="020B0509050101010101" pitchFamily="49" charset="-79"/>
                <a:cs typeface="Miriam Fixed" panose="020B0509050101010101" pitchFamily="49" charset="-79"/>
              </a:rPr>
              <a:t>who %&gt;%</a:t>
            </a:r>
          </a:p>
          <a:p>
            <a:pPr algn="l" defTabSz="223281">
              <a:spcBef>
                <a:spcPts val="546"/>
              </a:spcBef>
              <a:defRPr sz="4186">
                <a:latin typeface="Monaco"/>
                <a:ea typeface="Monaco"/>
                <a:cs typeface="Monaco"/>
                <a:sym typeface="Monaco"/>
              </a:defRPr>
            </a:pPr>
            <a:r>
              <a:rPr lang="en-US" sz="1800" dirty="0">
                <a:latin typeface="Miriam Fixed" panose="020B0509050101010101" pitchFamily="49" charset="-79"/>
                <a:cs typeface="Miriam Fixed" panose="020B0509050101010101" pitchFamily="49" charset="-79"/>
              </a:rPr>
              <a:t>  select(-c(iso2, iso3)) %&gt;%</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a:t>
            </a:r>
            <a:r>
              <a:rPr lang="en-US" sz="2000" b="1" dirty="0" err="1">
                <a:solidFill>
                  <a:srgbClr val="00B0F0"/>
                </a:solidFill>
                <a:latin typeface="Miriam Fixed" panose="020B0509050101010101" pitchFamily="49" charset="-79"/>
                <a:cs typeface="Miriam Fixed" panose="020B0509050101010101" pitchFamily="49" charset="-79"/>
              </a:rPr>
              <a:t>pivot_longer</a:t>
            </a:r>
            <a:r>
              <a:rPr lang="en-US" sz="2000" b="1" dirty="0">
                <a:solidFill>
                  <a:srgbClr val="00B0F0"/>
                </a:solidFill>
                <a:latin typeface="Miriam Fixed" panose="020B0509050101010101" pitchFamily="49" charset="-79"/>
                <a:cs typeface="Miriam Fixed" panose="020B0509050101010101" pitchFamily="49" charset="-79"/>
              </a:rPr>
              <a:t>(3:58,</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a:t>
            </a:r>
            <a:r>
              <a:rPr lang="en-US" sz="2000" b="1" dirty="0" err="1">
                <a:solidFill>
                  <a:srgbClr val="00B0F0"/>
                </a:solidFill>
                <a:latin typeface="Miriam Fixed" panose="020B0509050101010101" pitchFamily="49" charset="-79"/>
                <a:cs typeface="Miriam Fixed" panose="020B0509050101010101" pitchFamily="49" charset="-79"/>
              </a:rPr>
              <a:t>names_to</a:t>
            </a:r>
            <a:r>
              <a:rPr lang="en-US" sz="2000" b="1" dirty="0">
                <a:solidFill>
                  <a:srgbClr val="00B0F0"/>
                </a:solidFill>
                <a:latin typeface="Miriam Fixed" panose="020B0509050101010101" pitchFamily="49" charset="-79"/>
                <a:cs typeface="Miriam Fixed" panose="020B0509050101010101" pitchFamily="49" charset="-79"/>
              </a:rPr>
              <a:t> = c("new", "type", "</a:t>
            </a:r>
            <a:r>
              <a:rPr lang="en-US" sz="2000" b="1" dirty="0" err="1">
                <a:solidFill>
                  <a:srgbClr val="00B0F0"/>
                </a:solidFill>
                <a:latin typeface="Miriam Fixed" panose="020B0509050101010101" pitchFamily="49" charset="-79"/>
                <a:cs typeface="Miriam Fixed" panose="020B0509050101010101" pitchFamily="49" charset="-79"/>
              </a:rPr>
              <a:t>sexage</a:t>
            </a:r>
            <a:r>
              <a:rPr lang="en-US" sz="2000" b="1" dirty="0">
                <a:solidFill>
                  <a:srgbClr val="00B0F0"/>
                </a:solidFill>
                <a:latin typeface="Miriam Fixed" panose="020B0509050101010101" pitchFamily="49" charset="-79"/>
                <a:cs typeface="Miriam Fixed" panose="020B0509050101010101" pitchFamily="49" charset="-79"/>
              </a:rPr>
              <a:t>"), </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a:t>
            </a:r>
            <a:r>
              <a:rPr lang="en-US" sz="2000" b="1" dirty="0" err="1">
                <a:solidFill>
                  <a:srgbClr val="00B0F0"/>
                </a:solidFill>
                <a:latin typeface="Miriam Fixed" panose="020B0509050101010101" pitchFamily="49" charset="-79"/>
                <a:cs typeface="Miriam Fixed" panose="020B0509050101010101" pitchFamily="49" charset="-79"/>
              </a:rPr>
              <a:t>names_sep</a:t>
            </a:r>
            <a:r>
              <a:rPr lang="en-US" sz="2000" b="1" dirty="0">
                <a:solidFill>
                  <a:srgbClr val="00B0F0"/>
                </a:solidFill>
                <a:latin typeface="Miriam Fixed" panose="020B0509050101010101" pitchFamily="49" charset="-79"/>
                <a:cs typeface="Miriam Fixed" panose="020B0509050101010101" pitchFamily="49" charset="-79"/>
              </a:rPr>
              <a:t> = "_",</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a:t>
            </a:r>
            <a:r>
              <a:rPr lang="en-US" sz="2000" b="1" dirty="0" err="1">
                <a:solidFill>
                  <a:srgbClr val="00B0F0"/>
                </a:solidFill>
                <a:latin typeface="Miriam Fixed" panose="020B0509050101010101" pitchFamily="49" charset="-79"/>
                <a:cs typeface="Miriam Fixed" panose="020B0509050101010101" pitchFamily="49" charset="-79"/>
              </a:rPr>
              <a:t>values_to</a:t>
            </a:r>
            <a:r>
              <a:rPr lang="en-US" sz="2000" b="1" dirty="0">
                <a:solidFill>
                  <a:srgbClr val="00B0F0"/>
                </a:solidFill>
                <a:latin typeface="Miriam Fixed" panose="020B0509050101010101" pitchFamily="49" charset="-79"/>
                <a:cs typeface="Miriam Fixed" panose="020B0509050101010101" pitchFamily="49" charset="-79"/>
              </a:rPr>
              <a:t> = "value",</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a:t>
            </a:r>
            <a:r>
              <a:rPr lang="en-US" sz="2000" b="1" dirty="0" err="1">
                <a:solidFill>
                  <a:srgbClr val="00B0F0"/>
                </a:solidFill>
                <a:latin typeface="Miriam Fixed" panose="020B0509050101010101" pitchFamily="49" charset="-79"/>
                <a:cs typeface="Miriam Fixed" panose="020B0509050101010101" pitchFamily="49" charset="-79"/>
              </a:rPr>
              <a:t>values_drop_na</a:t>
            </a:r>
            <a:r>
              <a:rPr lang="en-US" sz="2000" b="1" dirty="0">
                <a:solidFill>
                  <a:srgbClr val="00B0F0"/>
                </a:solidFill>
                <a:latin typeface="Miriam Fixed" panose="020B0509050101010101" pitchFamily="49" charset="-79"/>
                <a:cs typeface="Miriam Fixed" panose="020B0509050101010101" pitchFamily="49" charset="-79"/>
              </a:rPr>
              <a:t>	= TRUE</a:t>
            </a:r>
          </a:p>
          <a:p>
            <a:pPr algn="l" defTabSz="223281">
              <a:spcBef>
                <a:spcPts val="546"/>
              </a:spcBef>
              <a:defRPr sz="4186">
                <a:latin typeface="Monaco"/>
                <a:ea typeface="Monaco"/>
                <a:cs typeface="Monaco"/>
                <a:sym typeface="Monaco"/>
              </a:defRPr>
            </a:pPr>
            <a:r>
              <a:rPr lang="en-US" sz="2000" b="1" dirty="0">
                <a:solidFill>
                  <a:srgbClr val="00B0F0"/>
                </a:solidFill>
                <a:latin typeface="Miriam Fixed" panose="020B0509050101010101" pitchFamily="49" charset="-79"/>
                <a:cs typeface="Miriam Fixed" panose="020B0509050101010101" pitchFamily="49" charset="-79"/>
              </a:rPr>
              <a:t>              ) %&gt;%</a:t>
            </a:r>
          </a:p>
          <a:p>
            <a:pPr algn="l" defTabSz="223281">
              <a:spcBef>
                <a:spcPts val="546"/>
              </a:spcBef>
              <a:defRPr sz="4186">
                <a:latin typeface="Monaco"/>
                <a:ea typeface="Monaco"/>
                <a:cs typeface="Monaco"/>
                <a:sym typeface="Monaco"/>
              </a:defRPr>
            </a:pPr>
            <a:r>
              <a:rPr lang="en-US" sz="1800" dirty="0">
                <a:latin typeface="Miriam Fixed" panose="020B0509050101010101" pitchFamily="49" charset="-79"/>
                <a:cs typeface="Miriam Fixed" panose="020B0509050101010101" pitchFamily="49" charset="-79"/>
              </a:rPr>
              <a:t>  select(-new) %&gt;%</a:t>
            </a:r>
          </a:p>
          <a:p>
            <a:pPr algn="l" defTabSz="223281">
              <a:spcBef>
                <a:spcPts val="546"/>
              </a:spcBef>
              <a:defRPr sz="4186">
                <a:latin typeface="Monaco"/>
                <a:ea typeface="Monaco"/>
                <a:cs typeface="Monaco"/>
                <a:sym typeface="Monaco"/>
              </a:defRPr>
            </a:pPr>
            <a:r>
              <a:rPr lang="en-US" sz="1800" dirty="0">
                <a:latin typeface="Miriam Fixed" panose="020B0509050101010101" pitchFamily="49" charset="-79"/>
                <a:cs typeface="Miriam Fixed" panose="020B0509050101010101" pitchFamily="49" charset="-79"/>
              </a:rPr>
              <a:t>  separate(</a:t>
            </a:r>
            <a:r>
              <a:rPr lang="en-US" sz="1800" dirty="0" err="1">
                <a:latin typeface="Miriam Fixed" panose="020B0509050101010101" pitchFamily="49" charset="-79"/>
                <a:cs typeface="Miriam Fixed" panose="020B0509050101010101" pitchFamily="49" charset="-79"/>
              </a:rPr>
              <a:t>sexage</a:t>
            </a:r>
            <a:r>
              <a:rPr lang="en-US" sz="1800" dirty="0">
                <a:latin typeface="Miriam Fixed" panose="020B0509050101010101" pitchFamily="49" charset="-79"/>
                <a:cs typeface="Miriam Fixed" panose="020B0509050101010101" pitchFamily="49" charset="-79"/>
              </a:rPr>
              <a:t>, into = c("sex", "age"), </a:t>
            </a:r>
            <a:r>
              <a:rPr lang="en-US" sz="1800" dirty="0" err="1">
                <a:latin typeface="Miriam Fixed" panose="020B0509050101010101" pitchFamily="49" charset="-79"/>
                <a:cs typeface="Miriam Fixed" panose="020B0509050101010101" pitchFamily="49" charset="-79"/>
              </a:rPr>
              <a:t>sep</a:t>
            </a:r>
            <a:r>
              <a:rPr lang="en-US" sz="1800" dirty="0">
                <a:latin typeface="Miriam Fixed" panose="020B0509050101010101" pitchFamily="49" charset="-79"/>
                <a:cs typeface="Miriam Fixed" panose="020B0509050101010101" pitchFamily="49" charset="-79"/>
              </a:rPr>
              <a:t> = 1)</a:t>
            </a:r>
            <a:endParaRPr sz="1800" dirty="0">
              <a:latin typeface="Miriam Fixed" panose="020B0509050101010101" pitchFamily="49" charset="-79"/>
              <a:cs typeface="Miriam Fixed" panose="020B0509050101010101" pitchFamily="49" charset="-79"/>
            </a:endParaRPr>
          </a:p>
        </p:txBody>
      </p:sp>
      <p:pic>
        <p:nvPicPr>
          <p:cNvPr id="2" name="Picture 1">
            <a:extLst>
              <a:ext uri="{FF2B5EF4-FFF2-40B4-BE49-F238E27FC236}">
                <a16:creationId xmlns:a16="http://schemas.microsoft.com/office/drawing/2014/main" id="{6AA1BAB7-2C44-49C9-A714-FFAB61E2424E}"/>
              </a:ext>
            </a:extLst>
          </p:cNvPr>
          <p:cNvPicPr>
            <a:picLocks noChangeAspect="1"/>
          </p:cNvPicPr>
          <p:nvPr/>
        </p:nvPicPr>
        <p:blipFill rotWithShape="1">
          <a:blip r:embed="rId2"/>
          <a:srcRect l="2498" t="45555" r="57502" b="29260"/>
          <a:stretch/>
        </p:blipFill>
        <p:spPr>
          <a:xfrm>
            <a:off x="228600" y="3200400"/>
            <a:ext cx="7083292" cy="2508666"/>
          </a:xfrm>
          <a:prstGeom prst="rect">
            <a:avLst/>
          </a:prstGeom>
        </p:spPr>
      </p:pic>
    </p:spTree>
    <p:extLst>
      <p:ext uri="{BB962C8B-B14F-4D97-AF65-F5344CB8AC3E}">
        <p14:creationId xmlns:p14="http://schemas.microsoft.com/office/powerpoint/2010/main" val="3598337771"/>
      </p:ext>
    </p:extLst>
  </p:cSld>
  <p:clrMapOvr>
    <a:masterClrMapping/>
  </p:clrMapOvr>
  <p:transition spd="med"/>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444</TotalTime>
  <Words>4323</Words>
  <Application>Microsoft Office PowerPoint</Application>
  <PresentationFormat>On-screen Show (4:3)</PresentationFormat>
  <Paragraphs>1732</Paragraphs>
  <Slides>92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92</vt:i4>
      </vt:variant>
    </vt:vector>
  </HeadingPairs>
  <TitlesOfParts>
    <vt:vector size="105" baseType="lpstr">
      <vt:lpstr>Arial</vt:lpstr>
      <vt:lpstr>Calibri</vt:lpstr>
      <vt:lpstr>Franklin Gothic Book</vt:lpstr>
      <vt:lpstr>Gill Sans</vt:lpstr>
      <vt:lpstr>Helvetica</vt:lpstr>
      <vt:lpstr>Miriam Fixed</vt:lpstr>
      <vt:lpstr>Monaco</vt:lpstr>
      <vt:lpstr>Source Code Pro</vt:lpstr>
      <vt:lpstr>Source Sans Pro</vt:lpstr>
      <vt:lpstr>Source Sans Pro ExtraLight</vt:lpstr>
      <vt:lpstr>Source Sans Pro Light</vt:lpstr>
      <vt:lpstr>Source Sans Pro Semibold</vt:lpstr>
      <vt:lpstr>FULL SCREEN_Uncommon Schools Powerpoint Template 12-13_20130114</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PowerPoint Presentation</vt:lpstr>
      <vt:lpstr>Quiz</vt:lpstr>
      <vt:lpstr>Quiz</vt:lpstr>
      <vt:lpstr>Tidy Data</vt:lpstr>
      <vt:lpstr>Tidy Data  is easy to manipulate</vt:lpstr>
      <vt:lpstr>PowerPoint Presentation</vt:lpstr>
      <vt:lpstr>tidyr</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select() helpers</vt:lpstr>
      <vt:lpstr>select() helpers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Untidy Data</vt:lpstr>
      <vt:lpstr>WHO</vt:lpstr>
      <vt:lpstr>PowerPoint Presentation</vt:lpstr>
      <vt:lpstr>PowerPoint Presentation</vt:lpstr>
      <vt:lpstr>WHO variables</vt:lpstr>
      <vt:lpstr>WHO codes</vt:lpstr>
      <vt:lpstr>PowerPoint Presentation</vt:lpstr>
      <vt:lpstr>Your Turn</vt:lpstr>
      <vt:lpstr>PowerPoint Presentation</vt:lpstr>
      <vt:lpstr>separate()</vt:lpstr>
      <vt:lpstr>separate()</vt:lpstr>
      <vt:lpstr>PowerPoint Presentation</vt:lpstr>
      <vt:lpstr>PowerPoint Presentation</vt:lpstr>
      <vt:lpstr>PowerPoint Presentation</vt:lpstr>
      <vt:lpstr>PowerPoint Presentation</vt:lpstr>
      <vt:lpstr>Your Turn</vt:lpstr>
      <vt:lpstr>PowerPoint Presentation</vt:lpstr>
      <vt:lpstr>Reshaping Final Check</vt:lpstr>
      <vt:lpstr>PowerPoint Presentation</vt:lpstr>
      <vt:lpstr>Fancy new abilities in tidyr</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29</cp:revision>
  <dcterms:created xsi:type="dcterms:W3CDTF">2018-08-06T18:59:35Z</dcterms:created>
  <dcterms:modified xsi:type="dcterms:W3CDTF">2020-09-19T02:08:03Z</dcterms:modified>
</cp:coreProperties>
</file>